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LB Stolen Bases: Strategy, Records, and Impact on the Game" id="{3AFB1EC3-EA6C-EF42-BD57-1B0FCB309BE9}">
          <p14:sldIdLst>
            <p14:sldId id="2561"/>
            <p14:sldId id="2562"/>
          </p14:sldIdLst>
        </p14:section>
        <p14:section name="History of Stolen Bases in MLB" id="{5053E139-B0E2-3147-B3E3-E1710CD239C9}">
          <p14:sldIdLst>
            <p14:sldId id="2563"/>
            <p14:sldId id="2564"/>
            <p14:sldId id="2565"/>
            <p14:sldId id="2566"/>
          </p14:sldIdLst>
        </p14:section>
        <p14:section name="Techniques and Strategies" id="{A5483D71-D4D7-0041-93C6-E650C8EBB175}">
          <p14:sldIdLst>
            <p14:sldId id="2567"/>
            <p14:sldId id="2568"/>
            <p14:sldId id="2569"/>
            <p14:sldId id="2570"/>
          </p14:sldIdLst>
        </p14:section>
        <p14:section name="Notable Players and Records" id="{594091C1-BC4E-0F4F-BD19-17A0FB8CEFD1}">
          <p14:sldIdLst>
            <p14:sldId id="2571"/>
            <p14:sldId id="2572"/>
            <p14:sldId id="2573"/>
            <p14:sldId id="2574"/>
          </p14:sldIdLst>
        </p14:section>
        <p14:section name="Impact on the Game" id="{7F842B74-0CA2-5E49-A684-6280AA5D9CF7}">
          <p14:sldIdLst>
            <p14:sldId id="2575"/>
            <p14:sldId id="2576"/>
            <p14:sldId id="2577"/>
            <p14:sldId id="2578"/>
          </p14:sldIdLst>
        </p14:section>
        <p14:section name="Modern Trends and Future Prospects" id="{A7F532E8-B75D-8B4E-8EFC-B3AB75E3E5ED}">
          <p14:sldIdLst>
            <p14:sldId id="2579"/>
            <p14:sldId id="2580"/>
            <p14:sldId id="2581"/>
            <p14:sldId id="2582"/>
          </p14:sldIdLst>
        </p14:section>
        <p14:section name="Conclusion" id="{3690608C-DFE1-744D-AD77-96DF0712A5EA}">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94694"/>
  </p:normalViewPr>
  <p:slideViewPr>
    <p:cSldViewPr snapToGrid="0">
      <p:cViewPr varScale="1">
        <p:scale>
          <a:sx n="107" d="100"/>
          <a:sy n="107" d="100"/>
        </p:scale>
        <p:origin x="1280" y="4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6BD36-3CEF-438E-8965-6DFBF1F6246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62147B2C-B98D-4EBB-AD46-782C9828FAF1}">
      <dgm:prSet/>
      <dgm:spPr/>
      <dgm:t>
        <a:bodyPr/>
        <a:lstStyle/>
        <a:p>
          <a:pPr>
            <a:lnSpc>
              <a:spcPct val="100000"/>
            </a:lnSpc>
            <a:defRPr b="1"/>
          </a:pPr>
          <a:r>
            <a:rPr lang="en-US"/>
            <a:t>Thrill of Stolen Bases</a:t>
          </a:r>
        </a:p>
      </dgm:t>
    </dgm:pt>
    <dgm:pt modelId="{4FBAA082-221E-4075-947E-1AEFC11C911F}" type="parTrans" cxnId="{103B4300-2FDF-44FC-9DFC-44EED826E04D}">
      <dgm:prSet/>
      <dgm:spPr/>
      <dgm:t>
        <a:bodyPr/>
        <a:lstStyle/>
        <a:p>
          <a:endParaRPr lang="en-US"/>
        </a:p>
      </dgm:t>
    </dgm:pt>
    <dgm:pt modelId="{05852DEA-9D2C-40F2-9648-B64FECD46954}" type="sibTrans" cxnId="{103B4300-2FDF-44FC-9DFC-44EED826E04D}">
      <dgm:prSet/>
      <dgm:spPr/>
      <dgm:t>
        <a:bodyPr/>
        <a:lstStyle/>
        <a:p>
          <a:pPr>
            <a:lnSpc>
              <a:spcPct val="100000"/>
            </a:lnSpc>
            <a:defRPr b="1"/>
          </a:pPr>
          <a:endParaRPr lang="en-US"/>
        </a:p>
      </dgm:t>
    </dgm:pt>
    <dgm:pt modelId="{3A3C8EEC-BEBB-4566-8C44-D0E299EBCB63}">
      <dgm:prSet/>
      <dgm:spPr/>
      <dgm:t>
        <a:bodyPr/>
        <a:lstStyle/>
        <a:p>
          <a:pPr>
            <a:lnSpc>
              <a:spcPct val="100000"/>
            </a:lnSpc>
          </a:pPr>
          <a:r>
            <a:rPr lang="en-US"/>
            <a:t>Stolen bases add excitement and strategic depth to Major League Baseball, keeping fans engaged throughout the game.</a:t>
          </a:r>
        </a:p>
      </dgm:t>
    </dgm:pt>
    <dgm:pt modelId="{5551CB3C-1685-4F3F-8DB4-852B28EA81A3}" type="parTrans" cxnId="{9D85D319-55A0-4F4C-A274-8F58158D80B0}">
      <dgm:prSet/>
      <dgm:spPr/>
      <dgm:t>
        <a:bodyPr/>
        <a:lstStyle/>
        <a:p>
          <a:endParaRPr lang="en-US"/>
        </a:p>
      </dgm:t>
    </dgm:pt>
    <dgm:pt modelId="{0C4F9935-F5F0-48F4-B82B-32AB2298BC64}" type="sibTrans" cxnId="{9D85D319-55A0-4F4C-A274-8F58158D80B0}">
      <dgm:prSet/>
      <dgm:spPr/>
      <dgm:t>
        <a:bodyPr/>
        <a:lstStyle/>
        <a:p>
          <a:endParaRPr lang="en-US"/>
        </a:p>
      </dgm:t>
    </dgm:pt>
    <dgm:pt modelId="{EEEBDB31-0242-4C64-84C5-EB64F8CBAE55}">
      <dgm:prSet/>
      <dgm:spPr/>
      <dgm:t>
        <a:bodyPr/>
        <a:lstStyle/>
        <a:p>
          <a:pPr>
            <a:lnSpc>
              <a:spcPct val="100000"/>
            </a:lnSpc>
            <a:defRPr b="1"/>
          </a:pPr>
          <a:r>
            <a:rPr lang="en-US"/>
            <a:t>Evolving Strategies</a:t>
          </a:r>
        </a:p>
      </dgm:t>
    </dgm:pt>
    <dgm:pt modelId="{0DC390C8-24CE-43B8-9C1E-8FF07FBCFB03}" type="parTrans" cxnId="{D7E2D713-8232-4513-BAB2-03DCE23064E5}">
      <dgm:prSet/>
      <dgm:spPr/>
      <dgm:t>
        <a:bodyPr/>
        <a:lstStyle/>
        <a:p>
          <a:endParaRPr lang="en-US"/>
        </a:p>
      </dgm:t>
    </dgm:pt>
    <dgm:pt modelId="{07EAF455-5B78-4B9C-8F5C-70D211649237}" type="sibTrans" cxnId="{D7E2D713-8232-4513-BAB2-03DCE23064E5}">
      <dgm:prSet/>
      <dgm:spPr/>
      <dgm:t>
        <a:bodyPr/>
        <a:lstStyle/>
        <a:p>
          <a:pPr>
            <a:lnSpc>
              <a:spcPct val="100000"/>
            </a:lnSpc>
            <a:defRPr b="1"/>
          </a:pPr>
          <a:endParaRPr lang="en-US"/>
        </a:p>
      </dgm:t>
    </dgm:pt>
    <dgm:pt modelId="{6111353A-63A0-4D41-8B54-42913FAC08B5}">
      <dgm:prSet/>
      <dgm:spPr/>
      <dgm:t>
        <a:bodyPr/>
        <a:lstStyle/>
        <a:p>
          <a:pPr>
            <a:lnSpc>
              <a:spcPct val="100000"/>
            </a:lnSpc>
          </a:pPr>
          <a:r>
            <a:rPr lang="en-US"/>
            <a:t>As the game evolves, so do the strategies surrounding stolen bases, making it an essential element of gameplay.</a:t>
          </a:r>
        </a:p>
      </dgm:t>
    </dgm:pt>
    <dgm:pt modelId="{4CA3330E-635E-4371-928F-923A82063FFA}" type="parTrans" cxnId="{B348876A-2A9E-4CA8-A339-A4D8546AE25D}">
      <dgm:prSet/>
      <dgm:spPr/>
      <dgm:t>
        <a:bodyPr/>
        <a:lstStyle/>
        <a:p>
          <a:endParaRPr lang="en-US"/>
        </a:p>
      </dgm:t>
    </dgm:pt>
    <dgm:pt modelId="{A86058F5-5835-455F-82F4-8E17B66FB570}" type="sibTrans" cxnId="{B348876A-2A9E-4CA8-A339-A4D8546AE25D}">
      <dgm:prSet/>
      <dgm:spPr/>
      <dgm:t>
        <a:bodyPr/>
        <a:lstStyle/>
        <a:p>
          <a:endParaRPr lang="en-US"/>
        </a:p>
      </dgm:t>
    </dgm:pt>
    <dgm:pt modelId="{C67AB723-3EB9-4CEB-AA5E-82D47C26420F}">
      <dgm:prSet/>
      <dgm:spPr/>
      <dgm:t>
        <a:bodyPr/>
        <a:lstStyle/>
        <a:p>
          <a:pPr>
            <a:lnSpc>
              <a:spcPct val="100000"/>
            </a:lnSpc>
            <a:defRPr b="1"/>
          </a:pPr>
          <a:r>
            <a:rPr lang="en-US"/>
            <a:t>Future of Stolen Bases</a:t>
          </a:r>
        </a:p>
      </dgm:t>
    </dgm:pt>
    <dgm:pt modelId="{1361E9EA-520A-47FA-96DB-D4CF2DBA28F3}" type="parTrans" cxnId="{44BF7D47-8B6A-461F-BBB9-57E230EC5B64}">
      <dgm:prSet/>
      <dgm:spPr/>
      <dgm:t>
        <a:bodyPr/>
        <a:lstStyle/>
        <a:p>
          <a:endParaRPr lang="en-US"/>
        </a:p>
      </dgm:t>
    </dgm:pt>
    <dgm:pt modelId="{A1CF3E2F-72A0-4371-B1E5-D19D0D899257}" type="sibTrans" cxnId="{44BF7D47-8B6A-461F-BBB9-57E230EC5B64}">
      <dgm:prSet/>
      <dgm:spPr/>
      <dgm:t>
        <a:bodyPr/>
        <a:lstStyle/>
        <a:p>
          <a:endParaRPr lang="en-US"/>
        </a:p>
      </dgm:t>
    </dgm:pt>
    <dgm:pt modelId="{FDBDD12B-32D6-4747-8D97-B250A90BE8C9}">
      <dgm:prSet/>
      <dgm:spPr/>
      <dgm:t>
        <a:bodyPr/>
        <a:lstStyle/>
        <a:p>
          <a:pPr>
            <a:lnSpc>
              <a:spcPct val="100000"/>
            </a:lnSpc>
          </a:pPr>
          <a:r>
            <a:rPr lang="en-US"/>
            <a:t>With advancements in technology and analytics, stolen bases will continue to shape the dynamics of MLB games.</a:t>
          </a:r>
        </a:p>
      </dgm:t>
    </dgm:pt>
    <dgm:pt modelId="{5754D654-A4D1-452A-95F8-593E46989370}" type="parTrans" cxnId="{F0153DD8-4237-4AC2-9EE6-CE14FF02AD40}">
      <dgm:prSet/>
      <dgm:spPr/>
      <dgm:t>
        <a:bodyPr/>
        <a:lstStyle/>
        <a:p>
          <a:endParaRPr lang="en-US"/>
        </a:p>
      </dgm:t>
    </dgm:pt>
    <dgm:pt modelId="{67F7AE1D-1420-4CAB-AAD2-207020A9490F}" type="sibTrans" cxnId="{F0153DD8-4237-4AC2-9EE6-CE14FF02AD40}">
      <dgm:prSet/>
      <dgm:spPr/>
      <dgm:t>
        <a:bodyPr/>
        <a:lstStyle/>
        <a:p>
          <a:endParaRPr lang="en-US"/>
        </a:p>
      </dgm:t>
    </dgm:pt>
    <dgm:pt modelId="{89611A07-6832-A24A-86B9-79395CEB1FFF}" type="pres">
      <dgm:prSet presAssocID="{FFF6BD36-3CEF-438E-8965-6DFBF1F62465}" presName="Name0" presStyleCnt="0">
        <dgm:presLayoutVars>
          <dgm:dir/>
          <dgm:resizeHandles val="exact"/>
        </dgm:presLayoutVars>
      </dgm:prSet>
      <dgm:spPr/>
    </dgm:pt>
    <dgm:pt modelId="{71C116CC-1158-2D40-B47B-47A7C6E25D9A}" type="pres">
      <dgm:prSet presAssocID="{62147B2C-B98D-4EBB-AD46-782C9828FAF1}" presName="compNode" presStyleCnt="0"/>
      <dgm:spPr/>
    </dgm:pt>
    <dgm:pt modelId="{E947CBC9-DE52-D349-A011-CEC5F45FFEA0}" type="pres">
      <dgm:prSet presAssocID="{62147B2C-B98D-4EBB-AD46-782C9828FAF1}" presName="pictRect" presStyleLbl="revTx" presStyleIdx="0" presStyleCnt="6">
        <dgm:presLayoutVars>
          <dgm:chMax val="0"/>
          <dgm:bulletEnabled/>
        </dgm:presLayoutVars>
      </dgm:prSet>
      <dgm:spPr/>
    </dgm:pt>
    <dgm:pt modelId="{21F405A4-7A4B-044A-8250-53B3BC54B66F}" type="pres">
      <dgm:prSet presAssocID="{62147B2C-B98D-4EBB-AD46-782C9828FAF1}" presName="textRect" presStyleLbl="revTx" presStyleIdx="1" presStyleCnt="6">
        <dgm:presLayoutVars>
          <dgm:bulletEnabled/>
        </dgm:presLayoutVars>
      </dgm:prSet>
      <dgm:spPr/>
    </dgm:pt>
    <dgm:pt modelId="{0246CA81-DEDE-8E4E-BAC2-585E0DD3FF2C}" type="pres">
      <dgm:prSet presAssocID="{05852DEA-9D2C-40F2-9648-B64FECD46954}" presName="sibTrans" presStyleLbl="sibTrans2D1" presStyleIdx="0" presStyleCnt="0"/>
      <dgm:spPr/>
    </dgm:pt>
    <dgm:pt modelId="{D34218E7-B3F2-D64A-917E-9FB10BB900C3}" type="pres">
      <dgm:prSet presAssocID="{EEEBDB31-0242-4C64-84C5-EB64F8CBAE55}" presName="compNode" presStyleCnt="0"/>
      <dgm:spPr/>
    </dgm:pt>
    <dgm:pt modelId="{E10839C4-B264-AC4C-B414-CD289F0DE493}" type="pres">
      <dgm:prSet presAssocID="{EEEBDB31-0242-4C64-84C5-EB64F8CBAE55}" presName="pictRect" presStyleLbl="revTx" presStyleIdx="2" presStyleCnt="6">
        <dgm:presLayoutVars>
          <dgm:chMax val="0"/>
          <dgm:bulletEnabled/>
        </dgm:presLayoutVars>
      </dgm:prSet>
      <dgm:spPr/>
    </dgm:pt>
    <dgm:pt modelId="{9E1161E7-9B80-F648-8C6D-0799E3B4ECEE}" type="pres">
      <dgm:prSet presAssocID="{EEEBDB31-0242-4C64-84C5-EB64F8CBAE55}" presName="textRect" presStyleLbl="revTx" presStyleIdx="3" presStyleCnt="6">
        <dgm:presLayoutVars>
          <dgm:bulletEnabled/>
        </dgm:presLayoutVars>
      </dgm:prSet>
      <dgm:spPr/>
    </dgm:pt>
    <dgm:pt modelId="{6E692389-9E09-5544-B148-5510123B26E6}" type="pres">
      <dgm:prSet presAssocID="{07EAF455-5B78-4B9C-8F5C-70D211649237}" presName="sibTrans" presStyleLbl="sibTrans2D1" presStyleIdx="0" presStyleCnt="0"/>
      <dgm:spPr/>
    </dgm:pt>
    <dgm:pt modelId="{EDF10535-F9AF-BF4F-BA35-52B037836A0F}" type="pres">
      <dgm:prSet presAssocID="{C67AB723-3EB9-4CEB-AA5E-82D47C26420F}" presName="compNode" presStyleCnt="0"/>
      <dgm:spPr/>
    </dgm:pt>
    <dgm:pt modelId="{7BE4361B-E053-A642-BAEF-748442B3CCD0}" type="pres">
      <dgm:prSet presAssocID="{C67AB723-3EB9-4CEB-AA5E-82D47C26420F}" presName="pictRect" presStyleLbl="revTx" presStyleIdx="4" presStyleCnt="6">
        <dgm:presLayoutVars>
          <dgm:chMax val="0"/>
          <dgm:bulletEnabled/>
        </dgm:presLayoutVars>
      </dgm:prSet>
      <dgm:spPr/>
    </dgm:pt>
    <dgm:pt modelId="{81C753F4-4825-AB4B-842B-9C74A91C5E32}" type="pres">
      <dgm:prSet presAssocID="{C67AB723-3EB9-4CEB-AA5E-82D47C26420F}" presName="textRect" presStyleLbl="revTx" presStyleIdx="5" presStyleCnt="6">
        <dgm:presLayoutVars>
          <dgm:bulletEnabled/>
        </dgm:presLayoutVars>
      </dgm:prSet>
      <dgm:spPr/>
    </dgm:pt>
  </dgm:ptLst>
  <dgm:cxnLst>
    <dgm:cxn modelId="{103B4300-2FDF-44FC-9DFC-44EED826E04D}" srcId="{FFF6BD36-3CEF-438E-8965-6DFBF1F62465}" destId="{62147B2C-B98D-4EBB-AD46-782C9828FAF1}" srcOrd="0" destOrd="0" parTransId="{4FBAA082-221E-4075-947E-1AEFC11C911F}" sibTransId="{05852DEA-9D2C-40F2-9648-B64FECD46954}"/>
    <dgm:cxn modelId="{854CAA05-DF42-1D41-8D12-83EAC5EFE61B}" type="presOf" srcId="{C67AB723-3EB9-4CEB-AA5E-82D47C26420F}" destId="{7BE4361B-E053-A642-BAEF-748442B3CCD0}" srcOrd="0" destOrd="0" presId="urn:microsoft.com/office/officeart/2024/3/layout/hArchList1"/>
    <dgm:cxn modelId="{D7E2D713-8232-4513-BAB2-03DCE23064E5}" srcId="{FFF6BD36-3CEF-438E-8965-6DFBF1F62465}" destId="{EEEBDB31-0242-4C64-84C5-EB64F8CBAE55}" srcOrd="1" destOrd="0" parTransId="{0DC390C8-24CE-43B8-9C1E-8FF07FBCFB03}" sibTransId="{07EAF455-5B78-4B9C-8F5C-70D211649237}"/>
    <dgm:cxn modelId="{9D85D319-55A0-4F4C-A274-8F58158D80B0}" srcId="{62147B2C-B98D-4EBB-AD46-782C9828FAF1}" destId="{3A3C8EEC-BEBB-4566-8C44-D0E299EBCB63}" srcOrd="0" destOrd="0" parTransId="{5551CB3C-1685-4F3F-8DB4-852B28EA81A3}" sibTransId="{0C4F9935-F5F0-48F4-B82B-32AB2298BC64}"/>
    <dgm:cxn modelId="{83157241-7E27-254E-907F-34A2A9A3ADE8}" type="presOf" srcId="{6111353A-63A0-4D41-8B54-42913FAC08B5}" destId="{9E1161E7-9B80-F648-8C6D-0799E3B4ECEE}" srcOrd="0" destOrd="0" presId="urn:microsoft.com/office/officeart/2024/3/layout/hArchList1"/>
    <dgm:cxn modelId="{44BF7D47-8B6A-461F-BBB9-57E230EC5B64}" srcId="{FFF6BD36-3CEF-438E-8965-6DFBF1F62465}" destId="{C67AB723-3EB9-4CEB-AA5E-82D47C26420F}" srcOrd="2" destOrd="0" parTransId="{1361E9EA-520A-47FA-96DB-D4CF2DBA28F3}" sibTransId="{A1CF3E2F-72A0-4371-B1E5-D19D0D899257}"/>
    <dgm:cxn modelId="{3DC95953-3EFD-1F44-971B-AE88BB735E55}" type="presOf" srcId="{3A3C8EEC-BEBB-4566-8C44-D0E299EBCB63}" destId="{21F405A4-7A4B-044A-8250-53B3BC54B66F}" srcOrd="0" destOrd="0" presId="urn:microsoft.com/office/officeart/2024/3/layout/hArchList1"/>
    <dgm:cxn modelId="{B348876A-2A9E-4CA8-A339-A4D8546AE25D}" srcId="{EEEBDB31-0242-4C64-84C5-EB64F8CBAE55}" destId="{6111353A-63A0-4D41-8B54-42913FAC08B5}" srcOrd="0" destOrd="0" parTransId="{4CA3330E-635E-4371-928F-923A82063FFA}" sibTransId="{A86058F5-5835-455F-82F4-8E17B66FB570}"/>
    <dgm:cxn modelId="{6916486C-93EC-DB46-8477-DBE32616B89E}" type="presOf" srcId="{07EAF455-5B78-4B9C-8F5C-70D211649237}" destId="{6E692389-9E09-5544-B148-5510123B26E6}" srcOrd="0" destOrd="0" presId="urn:microsoft.com/office/officeart/2024/3/layout/hArchList1"/>
    <dgm:cxn modelId="{227E726C-826A-FA41-83B7-F6A44011F506}" type="presOf" srcId="{62147B2C-B98D-4EBB-AD46-782C9828FAF1}" destId="{E947CBC9-DE52-D349-A011-CEC5F45FFEA0}" srcOrd="0" destOrd="0" presId="urn:microsoft.com/office/officeart/2024/3/layout/hArchList1"/>
    <dgm:cxn modelId="{96461A72-E3F6-0F4E-ACF5-AB4E040E63A5}" type="presOf" srcId="{05852DEA-9D2C-40F2-9648-B64FECD46954}" destId="{0246CA81-DEDE-8E4E-BAC2-585E0DD3FF2C}" srcOrd="0" destOrd="0" presId="urn:microsoft.com/office/officeart/2024/3/layout/hArchList1"/>
    <dgm:cxn modelId="{E0F41EAD-C1FD-0B49-BC0E-A2FB642AD349}" type="presOf" srcId="{FFF6BD36-3CEF-438E-8965-6DFBF1F62465}" destId="{89611A07-6832-A24A-86B9-79395CEB1FFF}" srcOrd="0" destOrd="0" presId="urn:microsoft.com/office/officeart/2024/3/layout/hArchList1"/>
    <dgm:cxn modelId="{364395BF-0E57-B041-844C-19627618CF74}" type="presOf" srcId="{EEEBDB31-0242-4C64-84C5-EB64F8CBAE55}" destId="{E10839C4-B264-AC4C-B414-CD289F0DE493}" srcOrd="0" destOrd="0" presId="urn:microsoft.com/office/officeart/2024/3/layout/hArchList1"/>
    <dgm:cxn modelId="{F0153DD8-4237-4AC2-9EE6-CE14FF02AD40}" srcId="{C67AB723-3EB9-4CEB-AA5E-82D47C26420F}" destId="{FDBDD12B-32D6-4747-8D97-B250A90BE8C9}" srcOrd="0" destOrd="0" parTransId="{5754D654-A4D1-452A-95F8-593E46989370}" sibTransId="{67F7AE1D-1420-4CAB-AAD2-207020A9490F}"/>
    <dgm:cxn modelId="{449219EC-2AB6-7B45-8F73-B7F81DC67368}" type="presOf" srcId="{FDBDD12B-32D6-4747-8D97-B250A90BE8C9}" destId="{81C753F4-4825-AB4B-842B-9C74A91C5E32}" srcOrd="0" destOrd="0" presId="urn:microsoft.com/office/officeart/2024/3/layout/hArchList1"/>
    <dgm:cxn modelId="{462F52E1-F914-F343-A24A-F66892F47D3C}" type="presParOf" srcId="{89611A07-6832-A24A-86B9-79395CEB1FFF}" destId="{71C116CC-1158-2D40-B47B-47A7C6E25D9A}" srcOrd="0" destOrd="0" presId="urn:microsoft.com/office/officeart/2024/3/layout/hArchList1"/>
    <dgm:cxn modelId="{F21D08A3-1404-E648-B2F4-FD5305F3B838}" type="presParOf" srcId="{71C116CC-1158-2D40-B47B-47A7C6E25D9A}" destId="{E947CBC9-DE52-D349-A011-CEC5F45FFEA0}" srcOrd="0" destOrd="0" presId="urn:microsoft.com/office/officeart/2024/3/layout/hArchList1"/>
    <dgm:cxn modelId="{9F562801-C1BF-3C49-8037-900C13210E45}" type="presParOf" srcId="{71C116CC-1158-2D40-B47B-47A7C6E25D9A}" destId="{21F405A4-7A4B-044A-8250-53B3BC54B66F}" srcOrd="1" destOrd="0" presId="urn:microsoft.com/office/officeart/2024/3/layout/hArchList1"/>
    <dgm:cxn modelId="{1E337C56-2EEB-D447-95BB-B1C65B0A6238}" type="presParOf" srcId="{89611A07-6832-A24A-86B9-79395CEB1FFF}" destId="{0246CA81-DEDE-8E4E-BAC2-585E0DD3FF2C}" srcOrd="1" destOrd="0" presId="urn:microsoft.com/office/officeart/2024/3/layout/hArchList1"/>
    <dgm:cxn modelId="{9A7B0857-9F43-674D-8437-ABB1E56C498A}" type="presParOf" srcId="{89611A07-6832-A24A-86B9-79395CEB1FFF}" destId="{D34218E7-B3F2-D64A-917E-9FB10BB900C3}" srcOrd="2" destOrd="0" presId="urn:microsoft.com/office/officeart/2024/3/layout/hArchList1"/>
    <dgm:cxn modelId="{9919958B-1ED8-6F42-847A-2BBD69D595E5}" type="presParOf" srcId="{D34218E7-B3F2-D64A-917E-9FB10BB900C3}" destId="{E10839C4-B264-AC4C-B414-CD289F0DE493}" srcOrd="0" destOrd="0" presId="urn:microsoft.com/office/officeart/2024/3/layout/hArchList1"/>
    <dgm:cxn modelId="{F006E923-C986-094F-96F4-DBDDC870B304}" type="presParOf" srcId="{D34218E7-B3F2-D64A-917E-9FB10BB900C3}" destId="{9E1161E7-9B80-F648-8C6D-0799E3B4ECEE}" srcOrd="1" destOrd="0" presId="urn:microsoft.com/office/officeart/2024/3/layout/hArchList1"/>
    <dgm:cxn modelId="{DB1401DE-C2EF-9C42-B732-18C054EF8995}" type="presParOf" srcId="{89611A07-6832-A24A-86B9-79395CEB1FFF}" destId="{6E692389-9E09-5544-B148-5510123B26E6}" srcOrd="3" destOrd="0" presId="urn:microsoft.com/office/officeart/2024/3/layout/hArchList1"/>
    <dgm:cxn modelId="{F2F7A6F1-FE34-E24B-904E-83D1ED8A7247}" type="presParOf" srcId="{89611A07-6832-A24A-86B9-79395CEB1FFF}" destId="{EDF10535-F9AF-BF4F-BA35-52B037836A0F}" srcOrd="4" destOrd="0" presId="urn:microsoft.com/office/officeart/2024/3/layout/hArchList1"/>
    <dgm:cxn modelId="{CDDB0FA0-49DC-3746-8E44-97F82442EDC1}" type="presParOf" srcId="{EDF10535-F9AF-BF4F-BA35-52B037836A0F}" destId="{7BE4361B-E053-A642-BAEF-748442B3CCD0}" srcOrd="0" destOrd="0" presId="urn:microsoft.com/office/officeart/2024/3/layout/hArchList1"/>
    <dgm:cxn modelId="{D461D87B-BFC1-C547-8F22-B9F758B7FDAD}" type="presParOf" srcId="{EDF10535-F9AF-BF4F-BA35-52B037836A0F}" destId="{81C753F4-4825-AB4B-842B-9C74A91C5E3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7CBC9-DE52-D349-A011-CEC5F45FFEA0}">
      <dsp:nvSpPr>
        <dsp:cNvPr id="0" name=""/>
        <dsp:cNvSpPr/>
      </dsp:nvSpPr>
      <dsp:spPr>
        <a:xfrm>
          <a:off x="0"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Thrill of Stolen Bases</a:t>
          </a:r>
        </a:p>
      </dsp:txBody>
      <dsp:txXfrm>
        <a:off x="0" y="0"/>
        <a:ext cx="3370557" cy="320007"/>
      </dsp:txXfrm>
    </dsp:sp>
    <dsp:sp modelId="{21F405A4-7A4B-044A-8250-53B3BC54B66F}">
      <dsp:nvSpPr>
        <dsp:cNvPr id="0" name=""/>
        <dsp:cNvSpPr/>
      </dsp:nvSpPr>
      <dsp:spPr>
        <a:xfrm>
          <a:off x="0"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Stolen bases add excitement and strategic depth to Major League Baseball, keeping fans engaged throughout the game.</a:t>
          </a:r>
        </a:p>
      </dsp:txBody>
      <dsp:txXfrm>
        <a:off x="0" y="320007"/>
        <a:ext cx="3370557" cy="2136175"/>
      </dsp:txXfrm>
    </dsp:sp>
    <dsp:sp modelId="{E10839C4-B264-AC4C-B414-CD289F0DE493}">
      <dsp:nvSpPr>
        <dsp:cNvPr id="0" name=""/>
        <dsp:cNvSpPr/>
      </dsp:nvSpPr>
      <dsp:spPr>
        <a:xfrm>
          <a:off x="3707612"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Evolving Strategies</a:t>
          </a:r>
        </a:p>
      </dsp:txBody>
      <dsp:txXfrm>
        <a:off x="3707612" y="0"/>
        <a:ext cx="3370557" cy="320007"/>
      </dsp:txXfrm>
    </dsp:sp>
    <dsp:sp modelId="{9E1161E7-9B80-F648-8C6D-0799E3B4ECEE}">
      <dsp:nvSpPr>
        <dsp:cNvPr id="0" name=""/>
        <dsp:cNvSpPr/>
      </dsp:nvSpPr>
      <dsp:spPr>
        <a:xfrm>
          <a:off x="3707612"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As the game evolves, so do the strategies surrounding stolen bases, making it an essential element of gameplay.</a:t>
          </a:r>
        </a:p>
      </dsp:txBody>
      <dsp:txXfrm>
        <a:off x="3707612" y="320007"/>
        <a:ext cx="3370557" cy="2136175"/>
      </dsp:txXfrm>
    </dsp:sp>
    <dsp:sp modelId="{7BE4361B-E053-A642-BAEF-748442B3CCD0}">
      <dsp:nvSpPr>
        <dsp:cNvPr id="0" name=""/>
        <dsp:cNvSpPr/>
      </dsp:nvSpPr>
      <dsp:spPr>
        <a:xfrm>
          <a:off x="7415225" y="0"/>
          <a:ext cx="3370557" cy="320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of Stolen Bases</a:t>
          </a:r>
        </a:p>
      </dsp:txBody>
      <dsp:txXfrm>
        <a:off x="7415225" y="0"/>
        <a:ext cx="3370557" cy="320007"/>
      </dsp:txXfrm>
    </dsp:sp>
    <dsp:sp modelId="{81C753F4-4825-AB4B-842B-9C74A91C5E32}">
      <dsp:nvSpPr>
        <dsp:cNvPr id="0" name=""/>
        <dsp:cNvSpPr/>
      </dsp:nvSpPr>
      <dsp:spPr>
        <a:xfrm>
          <a:off x="7415225" y="320007"/>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With advancements in technology and analytics, stolen bases will continue to shape the dynamics of MLB games.</a:t>
          </a:r>
        </a:p>
      </dsp:txBody>
      <dsp:txXfrm>
        <a:off x="7415225" y="320007"/>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3AA7C-CEF6-4444-84DC-A4005D22EE5E}"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862ED-1E01-ED46-AB12-EB20DAD7B373}" type="slidenum">
              <a:rPr lang="en-US" smtClean="0"/>
              <a:t>‹#›</a:t>
            </a:fld>
            <a:endParaRPr lang="en-US"/>
          </a:p>
        </p:txBody>
      </p:sp>
    </p:spTree>
    <p:extLst>
      <p:ext uri="{BB962C8B-B14F-4D97-AF65-F5344CB8AC3E}">
        <p14:creationId xmlns:p14="http://schemas.microsoft.com/office/powerpoint/2010/main" val="106019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explores the fascinating world of stolen bases in Major League Baseball (MLB). We will look at the history, techniques, notable players, and the impact of stolen bases on the game, alongside modern trends and future prospects.
</a:t>
            </a:r>
          </a:p>
        </p:txBody>
      </p:sp>
      <p:sp>
        <p:nvSpPr>
          <p:cNvPr id="4" name="Slide Number Placeholder 3"/>
          <p:cNvSpPr>
            <a:spLocks noGrp="1"/>
          </p:cNvSpPr>
          <p:nvPr>
            <p:ph type="sldNum" sz="quarter" idx="5"/>
          </p:nvPr>
        </p:nvSpPr>
        <p:spPr/>
        <p:txBody>
          <a:bodyPr/>
          <a:lstStyle/>
          <a:p>
            <a:fld id="{D148823B-0980-9D46-B46E-7A48640DE494}" type="slidenum">
              <a:rPr lang="en-US" smtClean="0"/>
              <a:t>1</a:t>
            </a:fld>
            <a:endParaRPr lang="en-US"/>
          </a:p>
        </p:txBody>
      </p:sp>
    </p:spTree>
    <p:extLst>
      <p:ext uri="{BB962C8B-B14F-4D97-AF65-F5344CB8AC3E}">
        <p14:creationId xmlns:p14="http://schemas.microsoft.com/office/powerpoint/2010/main" val="3534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Defensive teams can implement several strategies to prevent stolen bases, including holding runners on base, using slide steps, and employing pitchouts. These tactics are essential for mitigating the threat posed by fast runners.</a:t>
            </a:r>
          </a:p>
        </p:txBody>
      </p:sp>
      <p:sp>
        <p:nvSpPr>
          <p:cNvPr id="4" name="Slide Number Placeholder 3"/>
          <p:cNvSpPr>
            <a:spLocks noGrp="1"/>
          </p:cNvSpPr>
          <p:nvPr>
            <p:ph type="sldNum" sz="quarter" idx="5"/>
          </p:nvPr>
        </p:nvSpPr>
        <p:spPr/>
        <p:txBody>
          <a:bodyPr/>
          <a:lstStyle/>
          <a:p>
            <a:fld id="{D148823B-0980-9D46-B46E-7A48640DE494}" type="slidenum">
              <a:rPr lang="en-US" smtClean="0"/>
              <a:t>10</a:t>
            </a:fld>
            <a:endParaRPr lang="en-US"/>
          </a:p>
        </p:txBody>
      </p:sp>
    </p:spTree>
    <p:extLst>
      <p:ext uri="{BB962C8B-B14F-4D97-AF65-F5344CB8AC3E}">
        <p14:creationId xmlns:p14="http://schemas.microsoft.com/office/powerpoint/2010/main" val="3414359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legacy of stolen bases is defined by extraordinary players who have set records and redefined the art of base stealing. This section highlights some of the top base stealers in MLB history.</a:t>
            </a:r>
          </a:p>
        </p:txBody>
      </p:sp>
      <p:sp>
        <p:nvSpPr>
          <p:cNvPr id="4" name="Slide Number Placeholder 3"/>
          <p:cNvSpPr>
            <a:spLocks noGrp="1"/>
          </p:cNvSpPr>
          <p:nvPr>
            <p:ph type="sldNum" sz="quarter" idx="5"/>
          </p:nvPr>
        </p:nvSpPr>
        <p:spPr/>
        <p:txBody>
          <a:bodyPr/>
          <a:lstStyle/>
          <a:p>
            <a:fld id="{D148823B-0980-9D46-B46E-7A48640DE494}" type="slidenum">
              <a:rPr lang="en-US" smtClean="0"/>
              <a:t>11</a:t>
            </a:fld>
            <a:endParaRPr lang="en-US"/>
          </a:p>
        </p:txBody>
      </p:sp>
    </p:spTree>
    <p:extLst>
      <p:ext uri="{BB962C8B-B14F-4D97-AF65-F5344CB8AC3E}">
        <p14:creationId xmlns:p14="http://schemas.microsoft.com/office/powerpoint/2010/main" val="2906461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Players like Ricky Henderson, Lou Brock, and Ty Cobb are celebrated for their remarkable speed and ability to steal bases, leaving an indelible mark on the game's history.</a:t>
            </a:r>
          </a:p>
        </p:txBody>
      </p:sp>
      <p:sp>
        <p:nvSpPr>
          <p:cNvPr id="4" name="Slide Number Placeholder 3"/>
          <p:cNvSpPr>
            <a:spLocks noGrp="1"/>
          </p:cNvSpPr>
          <p:nvPr>
            <p:ph type="sldNum" sz="quarter" idx="5"/>
          </p:nvPr>
        </p:nvSpPr>
        <p:spPr/>
        <p:txBody>
          <a:bodyPr/>
          <a:lstStyle/>
          <a:p>
            <a:fld id="{D148823B-0980-9D46-B46E-7A48640DE494}" type="slidenum">
              <a:rPr lang="en-US" smtClean="0"/>
              <a:t>12</a:t>
            </a:fld>
            <a:endParaRPr lang="en-US"/>
          </a:p>
        </p:txBody>
      </p:sp>
    </p:spTree>
    <p:extLst>
      <p:ext uri="{BB962C8B-B14F-4D97-AF65-F5344CB8AC3E}">
        <p14:creationId xmlns:p14="http://schemas.microsoft.com/office/powerpoint/2010/main" val="170344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Record-breaking performances, such as Ricky Henderson’s all-time stolen base record, illustrate the impact that individual players can have on the game and the excitement they bring to fans.</a:t>
            </a:r>
          </a:p>
        </p:txBody>
      </p:sp>
      <p:sp>
        <p:nvSpPr>
          <p:cNvPr id="4" name="Slide Number Placeholder 3"/>
          <p:cNvSpPr>
            <a:spLocks noGrp="1"/>
          </p:cNvSpPr>
          <p:nvPr>
            <p:ph type="sldNum" sz="quarter" idx="5"/>
          </p:nvPr>
        </p:nvSpPr>
        <p:spPr/>
        <p:txBody>
          <a:bodyPr/>
          <a:lstStyle/>
          <a:p>
            <a:fld id="{D148823B-0980-9D46-B46E-7A48640DE494}" type="slidenum">
              <a:rPr lang="en-US" smtClean="0"/>
              <a:t>13</a:t>
            </a:fld>
            <a:endParaRPr lang="en-US"/>
          </a:p>
        </p:txBody>
      </p:sp>
    </p:spTree>
    <p:extLst>
      <p:ext uri="{BB962C8B-B14F-4D97-AF65-F5344CB8AC3E}">
        <p14:creationId xmlns:p14="http://schemas.microsoft.com/office/powerpoint/2010/main" val="77677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segment provides profiles of legendary base stealers, discussing their playing styles, career highlights, and contributions to the game of baseball.</a:t>
            </a:r>
          </a:p>
        </p:txBody>
      </p:sp>
      <p:sp>
        <p:nvSpPr>
          <p:cNvPr id="4" name="Slide Number Placeholder 3"/>
          <p:cNvSpPr>
            <a:spLocks noGrp="1"/>
          </p:cNvSpPr>
          <p:nvPr>
            <p:ph type="sldNum" sz="quarter" idx="5"/>
          </p:nvPr>
        </p:nvSpPr>
        <p:spPr/>
        <p:txBody>
          <a:bodyPr/>
          <a:lstStyle/>
          <a:p>
            <a:fld id="{D148823B-0980-9D46-B46E-7A48640DE494}" type="slidenum">
              <a:rPr lang="en-US" smtClean="0"/>
              <a:t>14</a:t>
            </a:fld>
            <a:endParaRPr lang="en-US"/>
          </a:p>
        </p:txBody>
      </p:sp>
    </p:spTree>
    <p:extLst>
      <p:ext uri="{BB962C8B-B14F-4D97-AF65-F5344CB8AC3E}">
        <p14:creationId xmlns:p14="http://schemas.microsoft.com/office/powerpoint/2010/main" val="12730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Stolen bases significantly influence game outcomes and team strategies. This section examines how base-stealing impacts tactical planning and the overall dynamics of a baseball game.</a:t>
            </a:r>
          </a:p>
        </p:txBody>
      </p:sp>
      <p:sp>
        <p:nvSpPr>
          <p:cNvPr id="4" name="Slide Number Placeholder 3"/>
          <p:cNvSpPr>
            <a:spLocks noGrp="1"/>
          </p:cNvSpPr>
          <p:nvPr>
            <p:ph type="sldNum" sz="quarter" idx="5"/>
          </p:nvPr>
        </p:nvSpPr>
        <p:spPr/>
        <p:txBody>
          <a:bodyPr/>
          <a:lstStyle/>
          <a:p>
            <a:fld id="{D148823B-0980-9D46-B46E-7A48640DE494}" type="slidenum">
              <a:rPr lang="en-US" smtClean="0"/>
              <a:t>15</a:t>
            </a:fld>
            <a:endParaRPr lang="en-US"/>
          </a:p>
        </p:txBody>
      </p:sp>
    </p:spTree>
    <p:extLst>
      <p:ext uri="{BB962C8B-B14F-4D97-AF65-F5344CB8AC3E}">
        <p14:creationId xmlns:p14="http://schemas.microsoft.com/office/powerpoint/2010/main" val="1698487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ability to steal bases can shift momentum in a game, leading to increased scoring opportunities and altering pitchers' strategies. This impact can be critical in close games.</a:t>
            </a:r>
          </a:p>
        </p:txBody>
      </p:sp>
      <p:sp>
        <p:nvSpPr>
          <p:cNvPr id="4" name="Slide Number Placeholder 3"/>
          <p:cNvSpPr>
            <a:spLocks noGrp="1"/>
          </p:cNvSpPr>
          <p:nvPr>
            <p:ph type="sldNum" sz="quarter" idx="5"/>
          </p:nvPr>
        </p:nvSpPr>
        <p:spPr/>
        <p:txBody>
          <a:bodyPr/>
          <a:lstStyle/>
          <a:p>
            <a:fld id="{D148823B-0980-9D46-B46E-7A48640DE494}" type="slidenum">
              <a:rPr lang="en-US" smtClean="0"/>
              <a:t>16</a:t>
            </a:fld>
            <a:endParaRPr lang="en-US"/>
          </a:p>
        </p:txBody>
      </p:sp>
    </p:spTree>
    <p:extLst>
      <p:ext uri="{BB962C8B-B14F-4D97-AF65-F5344CB8AC3E}">
        <p14:creationId xmlns:p14="http://schemas.microsoft.com/office/powerpoint/2010/main" val="3457484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Teams must incorporate base-stealers into their overall strategies, balancing the risk and reward of attempting to steal bases based on game situations and opposing defenses.</a:t>
            </a:r>
          </a:p>
        </p:txBody>
      </p:sp>
      <p:sp>
        <p:nvSpPr>
          <p:cNvPr id="4" name="Slide Number Placeholder 3"/>
          <p:cNvSpPr>
            <a:spLocks noGrp="1"/>
          </p:cNvSpPr>
          <p:nvPr>
            <p:ph type="sldNum" sz="quarter" idx="5"/>
          </p:nvPr>
        </p:nvSpPr>
        <p:spPr/>
        <p:txBody>
          <a:bodyPr/>
          <a:lstStyle/>
          <a:p>
            <a:fld id="{D148823B-0980-9D46-B46E-7A48640DE494}" type="slidenum">
              <a:rPr lang="en-US" smtClean="0"/>
              <a:t>17</a:t>
            </a:fld>
            <a:endParaRPr lang="en-US"/>
          </a:p>
        </p:txBody>
      </p:sp>
    </p:spTree>
    <p:extLst>
      <p:ext uri="{BB962C8B-B14F-4D97-AF65-F5344CB8AC3E}">
        <p14:creationId xmlns:p14="http://schemas.microsoft.com/office/powerpoint/2010/main" val="332139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Stolen bases generate excitement among fans and can create electrifying moments in games. The thrill of a successful steal often amplifies the atmosphere in the ballpark.</a:t>
            </a:r>
          </a:p>
        </p:txBody>
      </p:sp>
      <p:sp>
        <p:nvSpPr>
          <p:cNvPr id="4" name="Slide Number Placeholder 3"/>
          <p:cNvSpPr>
            <a:spLocks noGrp="1"/>
          </p:cNvSpPr>
          <p:nvPr>
            <p:ph type="sldNum" sz="quarter" idx="5"/>
          </p:nvPr>
        </p:nvSpPr>
        <p:spPr/>
        <p:txBody>
          <a:bodyPr/>
          <a:lstStyle/>
          <a:p>
            <a:fld id="{D148823B-0980-9D46-B46E-7A48640DE494}" type="slidenum">
              <a:rPr lang="en-US" smtClean="0"/>
              <a:t>18</a:t>
            </a:fld>
            <a:endParaRPr lang="en-US"/>
          </a:p>
        </p:txBody>
      </p:sp>
    </p:spTree>
    <p:extLst>
      <p:ext uri="{BB962C8B-B14F-4D97-AF65-F5344CB8AC3E}">
        <p14:creationId xmlns:p14="http://schemas.microsoft.com/office/powerpoint/2010/main" val="109689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game evolves, so do the trends in stolen bases. This section discusses current trends, the impact of technology, and future potential changes in MLB rules regarding base stealing.</a:t>
            </a:r>
          </a:p>
        </p:txBody>
      </p:sp>
      <p:sp>
        <p:nvSpPr>
          <p:cNvPr id="4" name="Slide Number Placeholder 3"/>
          <p:cNvSpPr>
            <a:spLocks noGrp="1"/>
          </p:cNvSpPr>
          <p:nvPr>
            <p:ph type="sldNum" sz="quarter" idx="5"/>
          </p:nvPr>
        </p:nvSpPr>
        <p:spPr/>
        <p:txBody>
          <a:bodyPr/>
          <a:lstStyle/>
          <a:p>
            <a:fld id="{D148823B-0980-9D46-B46E-7A48640DE494}" type="slidenum">
              <a:rPr lang="en-US" smtClean="0"/>
              <a:t>19</a:t>
            </a:fld>
            <a:endParaRPr lang="en-US"/>
          </a:p>
        </p:txBody>
      </p:sp>
    </p:spTree>
    <p:extLst>
      <p:ext uri="{BB962C8B-B14F-4D97-AF65-F5344CB8AC3E}">
        <p14:creationId xmlns:p14="http://schemas.microsoft.com/office/powerpoint/2010/main" val="155695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cover the history of stolen bases in MLB, examining its origins, evolution, and key milestones. We will also discuss the techniques and strategies involved in stealing bases, as well as notable players and records that have shaped the game. Finally, we will analyze the impact of stolen bases on game dynamics and look at modern trends.</a:t>
            </a:r>
          </a:p>
        </p:txBody>
      </p:sp>
      <p:sp>
        <p:nvSpPr>
          <p:cNvPr id="4" name="Slide Number Placeholder 3"/>
          <p:cNvSpPr>
            <a:spLocks noGrp="1"/>
          </p:cNvSpPr>
          <p:nvPr>
            <p:ph type="sldNum" sz="quarter" idx="5"/>
          </p:nvPr>
        </p:nvSpPr>
        <p:spPr/>
        <p:txBody>
          <a:bodyPr/>
          <a:lstStyle/>
          <a:p>
            <a:fld id="{D148823B-0980-9D46-B46E-7A48640DE494}" type="slidenum">
              <a:rPr lang="en-US" smtClean="0"/>
              <a:t>2</a:t>
            </a:fld>
            <a:endParaRPr lang="en-US"/>
          </a:p>
        </p:txBody>
      </p:sp>
    </p:spTree>
    <p:extLst>
      <p:ext uri="{BB962C8B-B14F-4D97-AF65-F5344CB8AC3E}">
        <p14:creationId xmlns:p14="http://schemas.microsoft.com/office/powerpoint/2010/main" val="1716436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Recent seasons have shown a shift in the frequency of stolen bases, with teams either embracing or shying away from this strategy. Understanding these trends is crucial for predicting future developments.</a:t>
            </a:r>
          </a:p>
        </p:txBody>
      </p:sp>
      <p:sp>
        <p:nvSpPr>
          <p:cNvPr id="4" name="Slide Number Placeholder 3"/>
          <p:cNvSpPr>
            <a:spLocks noGrp="1"/>
          </p:cNvSpPr>
          <p:nvPr>
            <p:ph type="sldNum" sz="quarter" idx="5"/>
          </p:nvPr>
        </p:nvSpPr>
        <p:spPr/>
        <p:txBody>
          <a:bodyPr/>
          <a:lstStyle/>
          <a:p>
            <a:fld id="{D148823B-0980-9D46-B46E-7A48640DE494}" type="slidenum">
              <a:rPr lang="en-US" smtClean="0"/>
              <a:t>20</a:t>
            </a:fld>
            <a:endParaRPr lang="en-US"/>
          </a:p>
        </p:txBody>
      </p:sp>
    </p:spTree>
    <p:extLst>
      <p:ext uri="{BB962C8B-B14F-4D97-AF65-F5344CB8AC3E}">
        <p14:creationId xmlns:p14="http://schemas.microsoft.com/office/powerpoint/2010/main" val="341939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Advancements in technology, such as video analysis and player tracking, are revolutionizing how teams approach stolen bases, providing insights that can enhance performance.</a:t>
            </a:r>
          </a:p>
        </p:txBody>
      </p:sp>
      <p:sp>
        <p:nvSpPr>
          <p:cNvPr id="4" name="Slide Number Placeholder 3"/>
          <p:cNvSpPr>
            <a:spLocks noGrp="1"/>
          </p:cNvSpPr>
          <p:nvPr>
            <p:ph type="sldNum" sz="quarter" idx="5"/>
          </p:nvPr>
        </p:nvSpPr>
        <p:spPr/>
        <p:txBody>
          <a:bodyPr/>
          <a:lstStyle/>
          <a:p>
            <a:fld id="{D148823B-0980-9D46-B46E-7A48640DE494}" type="slidenum">
              <a:rPr lang="en-US" smtClean="0"/>
              <a:t>21</a:t>
            </a:fld>
            <a:endParaRPr lang="en-US"/>
          </a:p>
        </p:txBody>
      </p:sp>
    </p:spTree>
    <p:extLst>
      <p:ext uri="{BB962C8B-B14F-4D97-AF65-F5344CB8AC3E}">
        <p14:creationId xmlns:p14="http://schemas.microsoft.com/office/powerpoint/2010/main" val="227029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ongoing discussion about potential rule changes in MLB that could impact the strategy of stealing bases, including modifications to pitching rules and base sizes. These changes could reshape how the game is played.</a:t>
            </a:r>
          </a:p>
        </p:txBody>
      </p:sp>
      <p:sp>
        <p:nvSpPr>
          <p:cNvPr id="4" name="Slide Number Placeholder 3"/>
          <p:cNvSpPr>
            <a:spLocks noGrp="1"/>
          </p:cNvSpPr>
          <p:nvPr>
            <p:ph type="sldNum" sz="quarter" idx="5"/>
          </p:nvPr>
        </p:nvSpPr>
        <p:spPr/>
        <p:txBody>
          <a:bodyPr/>
          <a:lstStyle/>
          <a:p>
            <a:fld id="{D148823B-0980-9D46-B46E-7A48640DE494}" type="slidenum">
              <a:rPr lang="en-US" smtClean="0"/>
              <a:t>22</a:t>
            </a:fld>
            <a:endParaRPr lang="en-US"/>
          </a:p>
        </p:txBody>
      </p:sp>
    </p:spTree>
    <p:extLst>
      <p:ext uri="{BB962C8B-B14F-4D97-AF65-F5344CB8AC3E}">
        <p14:creationId xmlns:p14="http://schemas.microsoft.com/office/powerpoint/2010/main" val="3346255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Stolen bases are a thrilling and strategic component of MLB, influencing game dynamics and fostering excitement among fans. As strategies evolve and technology advances, the future of stolen bases promises to be as engaging as its rich history.</a:t>
            </a:r>
          </a:p>
        </p:txBody>
      </p:sp>
      <p:sp>
        <p:nvSpPr>
          <p:cNvPr id="4" name="Slide Number Placeholder 3"/>
          <p:cNvSpPr>
            <a:spLocks noGrp="1"/>
          </p:cNvSpPr>
          <p:nvPr>
            <p:ph type="sldNum" sz="quarter" idx="5"/>
          </p:nvPr>
        </p:nvSpPr>
        <p:spPr/>
        <p:txBody>
          <a:bodyPr/>
          <a:lstStyle/>
          <a:p>
            <a:fld id="{D148823B-0980-9D46-B46E-7A48640DE494}" type="slidenum">
              <a:rPr lang="en-US" smtClean="0"/>
              <a:t>23</a:t>
            </a:fld>
            <a:endParaRPr lang="en-US"/>
          </a:p>
        </p:txBody>
      </p:sp>
    </p:spTree>
    <p:extLst>
      <p:ext uri="{BB962C8B-B14F-4D97-AF65-F5344CB8AC3E}">
        <p14:creationId xmlns:p14="http://schemas.microsoft.com/office/powerpoint/2010/main" val="23397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history of stolen bases in MLB showcases how the rule evolved over time and the strategies that emerged as the game developed. Understanding this history provides insight into the significance of stolen bases in baseball.</a:t>
            </a:r>
          </a:p>
        </p:txBody>
      </p:sp>
      <p:sp>
        <p:nvSpPr>
          <p:cNvPr id="4" name="Slide Number Placeholder 3"/>
          <p:cNvSpPr>
            <a:spLocks noGrp="1"/>
          </p:cNvSpPr>
          <p:nvPr>
            <p:ph type="sldNum" sz="quarter" idx="5"/>
          </p:nvPr>
        </p:nvSpPr>
        <p:spPr/>
        <p:txBody>
          <a:bodyPr/>
          <a:lstStyle/>
          <a:p>
            <a:fld id="{D148823B-0980-9D46-B46E-7A48640DE494}" type="slidenum">
              <a:rPr lang="en-US" smtClean="0"/>
              <a:t>3</a:t>
            </a:fld>
            <a:endParaRPr lang="en-US"/>
          </a:p>
        </p:txBody>
      </p:sp>
    </p:spTree>
    <p:extLst>
      <p:ext uri="{BB962C8B-B14F-4D97-AF65-F5344CB8AC3E}">
        <p14:creationId xmlns:p14="http://schemas.microsoft.com/office/powerpoint/2010/main" val="1936429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concept of a stolen base dates back to the late 19th century when players began to realize the strategic advantage of advancing bases. The official rule was established to encourage dynamic play and excitement in the game.</a:t>
            </a:r>
          </a:p>
        </p:txBody>
      </p:sp>
      <p:sp>
        <p:nvSpPr>
          <p:cNvPr id="4" name="Slide Number Placeholder 3"/>
          <p:cNvSpPr>
            <a:spLocks noGrp="1"/>
          </p:cNvSpPr>
          <p:nvPr>
            <p:ph type="sldNum" sz="quarter" idx="5"/>
          </p:nvPr>
        </p:nvSpPr>
        <p:spPr/>
        <p:txBody>
          <a:bodyPr/>
          <a:lstStyle/>
          <a:p>
            <a:fld id="{D148823B-0980-9D46-B46E-7A48640DE494}" type="slidenum">
              <a:rPr lang="en-US" smtClean="0"/>
              <a:t>4</a:t>
            </a:fld>
            <a:endParaRPr lang="en-US"/>
          </a:p>
        </p:txBody>
      </p:sp>
    </p:spTree>
    <p:extLst>
      <p:ext uri="{BB962C8B-B14F-4D97-AF65-F5344CB8AC3E}">
        <p14:creationId xmlns:p14="http://schemas.microsoft.com/office/powerpoint/2010/main" val="61290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baseball evolved, so did the strategies surrounding stolen bases. Teams began to prioritize speed and agility, developing sophisticated tactics to maximize their chances of success when attempting to steal bases.</a:t>
            </a:r>
          </a:p>
        </p:txBody>
      </p:sp>
      <p:sp>
        <p:nvSpPr>
          <p:cNvPr id="4" name="Slide Number Placeholder 3"/>
          <p:cNvSpPr>
            <a:spLocks noGrp="1"/>
          </p:cNvSpPr>
          <p:nvPr>
            <p:ph type="sldNum" sz="quarter" idx="5"/>
          </p:nvPr>
        </p:nvSpPr>
        <p:spPr/>
        <p:txBody>
          <a:bodyPr/>
          <a:lstStyle/>
          <a:p>
            <a:fld id="{D148823B-0980-9D46-B46E-7A48640DE494}" type="slidenum">
              <a:rPr lang="en-US" smtClean="0"/>
              <a:t>5</a:t>
            </a:fld>
            <a:endParaRPr lang="en-US"/>
          </a:p>
        </p:txBody>
      </p:sp>
    </p:spTree>
    <p:extLst>
      <p:ext uri="{BB962C8B-B14F-4D97-AF65-F5344CB8AC3E}">
        <p14:creationId xmlns:p14="http://schemas.microsoft.com/office/powerpoint/2010/main" val="28932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have been many key milestones in the history of stolen bases, including record-breaking performances and unforgettable moments that have captivated fans and showcased the thrill of the steal.</a:t>
            </a:r>
          </a:p>
        </p:txBody>
      </p:sp>
      <p:sp>
        <p:nvSpPr>
          <p:cNvPr id="4" name="Slide Number Placeholder 3"/>
          <p:cNvSpPr>
            <a:spLocks noGrp="1"/>
          </p:cNvSpPr>
          <p:nvPr>
            <p:ph type="sldNum" sz="quarter" idx="5"/>
          </p:nvPr>
        </p:nvSpPr>
        <p:spPr/>
        <p:txBody>
          <a:bodyPr/>
          <a:lstStyle/>
          <a:p>
            <a:fld id="{D148823B-0980-9D46-B46E-7A48640DE494}" type="slidenum">
              <a:rPr lang="en-US" smtClean="0"/>
              <a:t>6</a:t>
            </a:fld>
            <a:endParaRPr lang="en-US"/>
          </a:p>
        </p:txBody>
      </p:sp>
    </p:spTree>
    <p:extLst>
      <p:ext uri="{BB962C8B-B14F-4D97-AF65-F5344CB8AC3E}">
        <p14:creationId xmlns:p14="http://schemas.microsoft.com/office/powerpoint/2010/main" val="349028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Stealing a base requires skill, timing, and strategic planning. This section will delve into the techniques and strategies used by successful base stealers, as well as how defensive teams can counter these attempts.</a:t>
            </a:r>
          </a:p>
        </p:txBody>
      </p:sp>
      <p:sp>
        <p:nvSpPr>
          <p:cNvPr id="4" name="Slide Number Placeholder 3"/>
          <p:cNvSpPr>
            <a:spLocks noGrp="1"/>
          </p:cNvSpPr>
          <p:nvPr>
            <p:ph type="sldNum" sz="quarter" idx="5"/>
          </p:nvPr>
        </p:nvSpPr>
        <p:spPr/>
        <p:txBody>
          <a:bodyPr/>
          <a:lstStyle/>
          <a:p>
            <a:fld id="{D148823B-0980-9D46-B46E-7A48640DE494}" type="slidenum">
              <a:rPr lang="en-US" smtClean="0"/>
              <a:t>7</a:t>
            </a:fld>
            <a:endParaRPr lang="en-US"/>
          </a:p>
        </p:txBody>
      </p:sp>
    </p:spTree>
    <p:extLst>
      <p:ext uri="{BB962C8B-B14F-4D97-AF65-F5344CB8AC3E}">
        <p14:creationId xmlns:p14="http://schemas.microsoft.com/office/powerpoint/2010/main" val="175336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basic principles of stealing a base include reading the pitcher and catcher, taking an aggressive lead, and making a quick and powerful sprint towards the next base. Timing and anticipation are critical.</a:t>
            </a:r>
          </a:p>
        </p:txBody>
      </p:sp>
      <p:sp>
        <p:nvSpPr>
          <p:cNvPr id="4" name="Slide Number Placeholder 3"/>
          <p:cNvSpPr>
            <a:spLocks noGrp="1"/>
          </p:cNvSpPr>
          <p:nvPr>
            <p:ph type="sldNum" sz="quarter" idx="5"/>
          </p:nvPr>
        </p:nvSpPr>
        <p:spPr/>
        <p:txBody>
          <a:bodyPr/>
          <a:lstStyle/>
          <a:p>
            <a:fld id="{D148823B-0980-9D46-B46E-7A48640DE494}" type="slidenum">
              <a:rPr lang="en-US" smtClean="0"/>
              <a:t>8</a:t>
            </a:fld>
            <a:endParaRPr lang="en-US"/>
          </a:p>
        </p:txBody>
      </p:sp>
    </p:spTree>
    <p:extLst>
      <p:ext uri="{BB962C8B-B14F-4D97-AF65-F5344CB8AC3E}">
        <p14:creationId xmlns:p14="http://schemas.microsoft.com/office/powerpoint/2010/main" val="206811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Successful base stealers employ various techniques, such as varying their lead distance, using deceptive movements, and capitalizing on pitchers’ tendencies. These skills enable them to steal bases effectively.</a:t>
            </a:r>
          </a:p>
        </p:txBody>
      </p:sp>
      <p:sp>
        <p:nvSpPr>
          <p:cNvPr id="4" name="Slide Number Placeholder 3"/>
          <p:cNvSpPr>
            <a:spLocks noGrp="1"/>
          </p:cNvSpPr>
          <p:nvPr>
            <p:ph type="sldNum" sz="quarter" idx="5"/>
          </p:nvPr>
        </p:nvSpPr>
        <p:spPr/>
        <p:txBody>
          <a:bodyPr/>
          <a:lstStyle/>
          <a:p>
            <a:fld id="{D148823B-0980-9D46-B46E-7A48640DE494}" type="slidenum">
              <a:rPr lang="en-US" smtClean="0"/>
              <a:t>9</a:t>
            </a:fld>
            <a:endParaRPr lang="en-US"/>
          </a:p>
        </p:txBody>
      </p:sp>
    </p:spTree>
    <p:extLst>
      <p:ext uri="{BB962C8B-B14F-4D97-AF65-F5344CB8AC3E}">
        <p14:creationId xmlns:p14="http://schemas.microsoft.com/office/powerpoint/2010/main" val="369767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5/5/25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01218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5/5/25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85838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5/5/25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3356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5/5/25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810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5/5/25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82991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5/5/25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9806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5/5/25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3742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5/5/25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2576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5/5/25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1146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5/5/25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90778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5/5/25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2189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5/5/25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866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D417B-343F-F6D3-DA65-2EA0D9ECE3E0}"/>
              </a:ext>
            </a:extLst>
          </p:cNvPr>
          <p:cNvSpPr>
            <a:spLocks noGrp="1"/>
          </p:cNvSpPr>
          <p:nvPr>
            <p:ph type="ctrTitle"/>
          </p:nvPr>
        </p:nvSpPr>
        <p:spPr>
          <a:xfrm>
            <a:off x="703400" y="908651"/>
            <a:ext cx="4937004" cy="4058682"/>
          </a:xfrm>
        </p:spPr>
        <p:txBody>
          <a:bodyPr anchor="t">
            <a:normAutofit/>
          </a:bodyPr>
          <a:lstStyle/>
          <a:p>
            <a:pPr>
              <a:lnSpc>
                <a:spcPct val="90000"/>
              </a:lnSpc>
            </a:pPr>
            <a:r>
              <a:rPr lang="en-US" sz="4600"/>
              <a:t>MLB Stolen Bases: Strategy, Records, and Impact on the Game</a:t>
            </a:r>
          </a:p>
        </p:txBody>
      </p:sp>
      <p:sp>
        <p:nvSpPr>
          <p:cNvPr id="3" name="Subtitle 2">
            <a:extLst>
              <a:ext uri="{FF2B5EF4-FFF2-40B4-BE49-F238E27FC236}">
                <a16:creationId xmlns:a16="http://schemas.microsoft.com/office/drawing/2014/main" id="{D753AB22-527A-EAD8-C492-6E02A0E08E88}"/>
              </a:ext>
            </a:extLst>
          </p:cNvPr>
          <p:cNvSpPr>
            <a:spLocks noGrp="1"/>
          </p:cNvSpPr>
          <p:nvPr>
            <p:ph type="subTitle" idx="1"/>
          </p:nvPr>
        </p:nvSpPr>
        <p:spPr>
          <a:xfrm>
            <a:off x="703400" y="5103862"/>
            <a:ext cx="4172757" cy="845487"/>
          </a:xfrm>
        </p:spPr>
        <p:txBody>
          <a:bodyPr anchor="b">
            <a:normAutofit/>
          </a:bodyPr>
          <a:lstStyle/>
          <a:p>
            <a:r>
              <a:rPr lang="en-US"/>
              <a:t>Exploring techniques and effects on baseball dynamics</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Still life shot of a baseball ball on the pitch with players in the background">
            <a:extLst>
              <a:ext uri="{FF2B5EF4-FFF2-40B4-BE49-F238E27FC236}">
                <a16:creationId xmlns:a16="http://schemas.microsoft.com/office/drawing/2014/main" id="{964B7327-825F-4AFE-B3DE-E7528D04F613}"/>
              </a:ext>
            </a:extLst>
          </p:cNvPr>
          <p:cNvPicPr>
            <a:picLocks noChangeAspect="1"/>
          </p:cNvPicPr>
          <p:nvPr/>
        </p:nvPicPr>
        <p:blipFill>
          <a:blip r:embed="rId3"/>
          <a:srcRect r="-2" b="17864"/>
          <a:stretch/>
        </p:blipFill>
        <p:spPr>
          <a:xfrm>
            <a:off x="6326272" y="10"/>
            <a:ext cx="5865727" cy="6857990"/>
          </a:xfrm>
          <a:prstGeom prst="rect">
            <a:avLst/>
          </a:prstGeom>
        </p:spPr>
      </p:pic>
    </p:spTree>
    <p:extLst>
      <p:ext uri="{BB962C8B-B14F-4D97-AF65-F5344CB8AC3E}">
        <p14:creationId xmlns:p14="http://schemas.microsoft.com/office/powerpoint/2010/main" val="9827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9F381-40F9-483C-20AB-FED528A2D1C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Defensive Strategies to Prevent Stolen Bases</a:t>
            </a:r>
          </a:p>
        </p:txBody>
      </p:sp>
      <p:pic>
        <p:nvPicPr>
          <p:cNvPr id="5" name="Content Placeholder 4" descr="Baseball Player Athlete On First Base">
            <a:extLst>
              <a:ext uri="{FF2B5EF4-FFF2-40B4-BE49-F238E27FC236}">
                <a16:creationId xmlns:a16="http://schemas.microsoft.com/office/drawing/2014/main" id="{614078F2-73D2-4781-BE91-C1654DC8A0E9}"/>
              </a:ext>
            </a:extLst>
          </p:cNvPr>
          <p:cNvPicPr>
            <a:picLocks noGrp="1" noChangeAspect="1"/>
          </p:cNvPicPr>
          <p:nvPr>
            <p:ph sz="half" idx="1"/>
          </p:nvPr>
        </p:nvPicPr>
        <p:blipFill>
          <a:blip r:embed="rId3"/>
          <a:srcRect l="33806" r="25513"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6F1B512-9611-B40D-700D-DCB33F32A8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Holding Runners on Base</a:t>
            </a:r>
          </a:p>
          <a:p>
            <a:pPr marL="0" lvl="1" indent="0">
              <a:buNone/>
            </a:pPr>
            <a:r>
              <a:rPr lang="en-US" sz="1400"/>
              <a:t>Defensive teams can effectively hold runners on base by using techniques like positioning and maintaining a strong presence, making it harder for them to steal.</a:t>
            </a:r>
          </a:p>
          <a:p>
            <a:pPr marL="0" indent="0">
              <a:spcBef>
                <a:spcPts val="2500"/>
              </a:spcBef>
              <a:buNone/>
            </a:pPr>
            <a:r>
              <a:rPr lang="en-US" sz="1400" b="1"/>
              <a:t>Using Slide Steps</a:t>
            </a:r>
          </a:p>
          <a:p>
            <a:pPr marL="0" lvl="1" indent="0">
              <a:buNone/>
            </a:pPr>
            <a:r>
              <a:rPr lang="en-US" sz="1400"/>
              <a:t>Pitchers can use slide steps to quicken their delivery, reducing the time runners have to steal bases and enhancing overall defense.</a:t>
            </a:r>
          </a:p>
          <a:p>
            <a:pPr marL="0" indent="0">
              <a:spcBef>
                <a:spcPts val="2500"/>
              </a:spcBef>
              <a:buNone/>
            </a:pPr>
            <a:r>
              <a:rPr lang="en-US" sz="1400" b="1"/>
              <a:t>Employing Pitchouts</a:t>
            </a:r>
          </a:p>
          <a:p>
            <a:pPr marL="0" lvl="1" indent="0">
              <a:buNone/>
            </a:pPr>
            <a:r>
              <a:rPr lang="en-US" sz="1400"/>
              <a:t>Pitchouts are strategic pitches thrown outside the strike zone, allowing catchers to throw out runners attempting to steal bases effectively.</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18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7A01F03-5DAD-7208-DB7A-0B065C5AC428}"/>
              </a:ext>
            </a:extLst>
          </p:cNvPr>
          <p:cNvSpPr>
            <a:spLocks noGrp="1"/>
          </p:cNvSpPr>
          <p:nvPr>
            <p:ph type="ctrTitle"/>
          </p:nvPr>
        </p:nvSpPr>
        <p:spPr>
          <a:xfrm>
            <a:off x="695324" y="1145308"/>
            <a:ext cx="7600263" cy="4860947"/>
          </a:xfrm>
        </p:spPr>
        <p:txBody>
          <a:bodyPr anchor="b">
            <a:normAutofit/>
          </a:bodyPr>
          <a:lstStyle/>
          <a:p>
            <a:r>
              <a:rPr lang="en-US" sz="7600"/>
              <a:t>Notable Players and Records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24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494DA-38A9-B9DA-FFE0-9B7DA3889DE8}"/>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Top Base Stealers in MLB History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6D7FD75-C3C9-ED8B-0271-A43EA0AD572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Ricky Henderson's Legacy</a:t>
            </a:r>
          </a:p>
          <a:p>
            <a:pPr marL="0" lvl="1" indent="0">
              <a:buNone/>
            </a:pPr>
            <a:r>
              <a:rPr lang="en-US" sz="1400"/>
              <a:t>Ricky Henderson is widely regarded as the greatest base stealer in MLB history, holding the record for most stolen bases.</a:t>
            </a:r>
          </a:p>
          <a:p>
            <a:pPr marL="0" indent="0">
              <a:spcBef>
                <a:spcPts val="2500"/>
              </a:spcBef>
              <a:buNone/>
            </a:pPr>
            <a:r>
              <a:rPr lang="en-US" sz="1400" b="1"/>
              <a:t>Lou Brock's Impact</a:t>
            </a:r>
          </a:p>
          <a:p>
            <a:pPr marL="0" lvl="1" indent="0">
              <a:buNone/>
            </a:pPr>
            <a:r>
              <a:rPr lang="en-US" sz="1400"/>
              <a:t>Lou Brock was renowned for his speed and base-stealing prowess, significantly contributing to the St. Louis Cardinals' success.</a:t>
            </a:r>
          </a:p>
          <a:p>
            <a:pPr marL="0" indent="0">
              <a:spcBef>
                <a:spcPts val="2500"/>
              </a:spcBef>
              <a:buNone/>
            </a:pPr>
            <a:r>
              <a:rPr lang="en-US" sz="1400" b="1"/>
              <a:t>Ty Cobb's Speed</a:t>
            </a:r>
          </a:p>
          <a:p>
            <a:pPr marL="0" lvl="1" indent="0">
              <a:buNone/>
            </a:pPr>
            <a:r>
              <a:rPr lang="en-US" sz="1400"/>
              <a:t>Ty Cobb was known for his aggressive style and exceptional speed, making him one of the top base stealers of his era.</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little leaguer gets ready to run. Depth of Field.">
            <a:extLst>
              <a:ext uri="{FF2B5EF4-FFF2-40B4-BE49-F238E27FC236}">
                <a16:creationId xmlns:a16="http://schemas.microsoft.com/office/drawing/2014/main" id="{BB978100-98AB-436B-9950-0918C40D7373}"/>
              </a:ext>
            </a:extLst>
          </p:cNvPr>
          <p:cNvPicPr>
            <a:picLocks noGrp="1" noChangeAspect="1"/>
          </p:cNvPicPr>
          <p:nvPr>
            <p:ph sz="half" idx="1"/>
          </p:nvPr>
        </p:nvPicPr>
        <p:blipFill>
          <a:blip r:embed="rId3"/>
          <a:srcRect l="42305" r="18016" b="-1"/>
          <a:stretch/>
        </p:blipFill>
        <p:spPr>
          <a:xfrm>
            <a:off x="8115300" y="10"/>
            <a:ext cx="4076700" cy="6857990"/>
          </a:xfrm>
          <a:prstGeom prst="rect">
            <a:avLst/>
          </a:prstGeom>
        </p:spPr>
      </p:pic>
    </p:spTree>
    <p:extLst>
      <p:ext uri="{BB962C8B-B14F-4D97-AF65-F5344CB8AC3E}">
        <p14:creationId xmlns:p14="http://schemas.microsoft.com/office/powerpoint/2010/main" val="2442712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14076-9A9F-89CB-A597-39E881A37671}"/>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Record-Breaking Performances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exploding baseball">
            <a:extLst>
              <a:ext uri="{FF2B5EF4-FFF2-40B4-BE49-F238E27FC236}">
                <a16:creationId xmlns:a16="http://schemas.microsoft.com/office/drawing/2014/main" id="{937F208D-C9F6-4F18-878C-A2011B3D93F1}"/>
              </a:ext>
            </a:extLst>
          </p:cNvPr>
          <p:cNvPicPr>
            <a:picLocks noGrp="1" noChangeAspect="1"/>
          </p:cNvPicPr>
          <p:nvPr>
            <p:ph sz="half" idx="1"/>
          </p:nvPr>
        </p:nvPicPr>
        <p:blipFill>
          <a:blip r:embed="rId3"/>
          <a:srcRect l="11480" r="-3" b="-3"/>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24CB490A-51EE-C868-ACB3-907B797AE7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Individual Player Impact</a:t>
            </a:r>
          </a:p>
          <a:p>
            <a:pPr marL="0" lvl="1" indent="0">
              <a:buNone/>
            </a:pPr>
            <a:r>
              <a:rPr lang="en-US" sz="1400"/>
              <a:t>Record-breaking performances highlight how individual players can significantly influence the game and inspire their teammates.</a:t>
            </a:r>
          </a:p>
          <a:p>
            <a:pPr marL="0" indent="0">
              <a:spcBef>
                <a:spcPts val="2500"/>
              </a:spcBef>
              <a:buNone/>
            </a:pPr>
            <a:r>
              <a:rPr lang="en-US" sz="1400" b="1"/>
              <a:t>Fan Excitement</a:t>
            </a:r>
          </a:p>
          <a:p>
            <a:pPr marL="0" lvl="1" indent="0">
              <a:buNone/>
            </a:pPr>
            <a:r>
              <a:rPr lang="en-US" sz="1400"/>
              <a:t>Exceptional performances not only elevate the game but also create unforgettable experiences for fans, enhancing their connection to the sport.</a:t>
            </a:r>
          </a:p>
        </p:txBody>
      </p:sp>
      <p:cxnSp>
        <p:nvCxnSpPr>
          <p:cNvPr id="18" name="Straight Connector 17">
            <a:extLst>
              <a:ext uri="{FF2B5EF4-FFF2-40B4-BE49-F238E27FC236}">
                <a16:creationId xmlns:a16="http://schemas.microsoft.com/office/drawing/2014/main" id="{8E0104E4-99BC-494F-8342-F250828E57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617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AF881-87E7-DD9F-1DA8-9E538B82E6C5}"/>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Profiles of Legendary Base Stealers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B6614A1-954E-9B80-5A8A-7A37AA2549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Playing Styles</a:t>
            </a:r>
          </a:p>
          <a:p>
            <a:pPr marL="0" lvl="1" indent="0">
              <a:buNone/>
            </a:pPr>
            <a:r>
              <a:rPr lang="en-US" sz="1400"/>
              <a:t>Legendary base stealers have unique playing styles that combine speed, agility, and strategic thinking on the field.</a:t>
            </a:r>
          </a:p>
          <a:p>
            <a:pPr marL="0" indent="0">
              <a:spcBef>
                <a:spcPts val="2500"/>
              </a:spcBef>
              <a:buNone/>
            </a:pPr>
            <a:r>
              <a:rPr lang="en-US" sz="1400" b="1"/>
              <a:t>Career Highlights</a:t>
            </a:r>
          </a:p>
          <a:p>
            <a:pPr marL="0" lvl="1" indent="0">
              <a:buNone/>
            </a:pPr>
            <a:r>
              <a:rPr lang="en-US" sz="1400"/>
              <a:t>Throughout their careers, these players achieved significant milestones, setting records and thrilling fans with their base stealing prowess.</a:t>
            </a:r>
          </a:p>
          <a:p>
            <a:pPr marL="0" indent="0">
              <a:spcBef>
                <a:spcPts val="2500"/>
              </a:spcBef>
              <a:buNone/>
            </a:pPr>
            <a:r>
              <a:rPr lang="en-US" sz="1400" b="1"/>
              <a:t>Contributions to Baseball</a:t>
            </a:r>
          </a:p>
          <a:p>
            <a:pPr marL="0" lvl="1" indent="0">
              <a:buNone/>
            </a:pPr>
            <a:r>
              <a:rPr lang="en-US" sz="1400"/>
              <a:t>These players transformed the game by emphasizing the importance of speed and strategy in base stealing, influencing future generations.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ultiple shots of a golfer's swinghttp://www.twodozendesign.info/i/1.png">
            <a:extLst>
              <a:ext uri="{FF2B5EF4-FFF2-40B4-BE49-F238E27FC236}">
                <a16:creationId xmlns:a16="http://schemas.microsoft.com/office/drawing/2014/main" id="{B3F42ADE-4BA5-4554-9EE9-68E3CE17B378}"/>
              </a:ext>
            </a:extLst>
          </p:cNvPr>
          <p:cNvPicPr>
            <a:picLocks noGrp="1" noChangeAspect="1"/>
          </p:cNvPicPr>
          <p:nvPr>
            <p:ph sz="half" idx="1"/>
          </p:nvPr>
        </p:nvPicPr>
        <p:blipFill>
          <a:blip r:embed="rId3"/>
          <a:srcRect l="15758" r="9936"/>
          <a:stretch/>
        </p:blipFill>
        <p:spPr>
          <a:xfrm>
            <a:off x="8115300" y="10"/>
            <a:ext cx="4076700" cy="6857990"/>
          </a:xfrm>
          <a:prstGeom prst="rect">
            <a:avLst/>
          </a:prstGeom>
        </p:spPr>
      </p:pic>
    </p:spTree>
    <p:extLst>
      <p:ext uri="{BB962C8B-B14F-4D97-AF65-F5344CB8AC3E}">
        <p14:creationId xmlns:p14="http://schemas.microsoft.com/office/powerpoint/2010/main" val="2782378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8FE07CA-F364-97DA-A1B3-149CB280C5C8}"/>
              </a:ext>
            </a:extLst>
          </p:cNvPr>
          <p:cNvSpPr>
            <a:spLocks noGrp="1"/>
          </p:cNvSpPr>
          <p:nvPr>
            <p:ph type="ctrTitle"/>
          </p:nvPr>
        </p:nvSpPr>
        <p:spPr>
          <a:xfrm>
            <a:off x="695324" y="1145308"/>
            <a:ext cx="7600263" cy="4860947"/>
          </a:xfrm>
        </p:spPr>
        <p:txBody>
          <a:bodyPr anchor="b">
            <a:normAutofit/>
          </a:bodyPr>
          <a:lstStyle/>
          <a:p>
            <a:r>
              <a:rPr lang="en-US" sz="7600"/>
              <a:t>Impact on the Game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023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A97DC-C882-39B7-D15F-664F421E7F80}"/>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Influence on Game Outcomes</a:t>
            </a:r>
          </a:p>
        </p:txBody>
      </p:sp>
      <p:pic>
        <p:nvPicPr>
          <p:cNvPr id="5" name="Content Placeholder 4" descr="This image is of a Baseball Player at Home Plate of a Baseball Game with Umpire. the baseball player is picking up a baseball bat near homeplate at a baseball game. the umpire is looking on while the baseball player is picking up his baseball bat. the picture was taken at a live baseball game. and the picture was taken during the day with natural lighting from the sun.  ">
            <a:extLst>
              <a:ext uri="{FF2B5EF4-FFF2-40B4-BE49-F238E27FC236}">
                <a16:creationId xmlns:a16="http://schemas.microsoft.com/office/drawing/2014/main" id="{9C83807E-9B69-4186-969D-DD319D1D192B}"/>
              </a:ext>
            </a:extLst>
          </p:cNvPr>
          <p:cNvPicPr>
            <a:picLocks noGrp="1" noChangeAspect="1"/>
          </p:cNvPicPr>
          <p:nvPr>
            <p:ph sz="half" idx="1"/>
          </p:nvPr>
        </p:nvPicPr>
        <p:blipFill>
          <a:blip r:embed="rId3"/>
          <a:srcRect l="50789" r="8530"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16A4AE2-97F4-6052-9F43-64AF2AA33E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Momentum Shift</a:t>
            </a:r>
          </a:p>
          <a:p>
            <a:pPr marL="0" lvl="1" indent="0">
              <a:buNone/>
            </a:pPr>
            <a:r>
              <a:rPr lang="en-US" sz="1400"/>
              <a:t>Stealing bases can significantly shift the momentum in a baseball game, creating new scoring opportunities for the team.</a:t>
            </a:r>
          </a:p>
          <a:p>
            <a:pPr marL="0" indent="0">
              <a:spcBef>
                <a:spcPts val="2500"/>
              </a:spcBef>
              <a:buNone/>
            </a:pPr>
            <a:r>
              <a:rPr lang="en-US" sz="1400" b="1"/>
              <a:t>Strategic Impact</a:t>
            </a:r>
          </a:p>
          <a:p>
            <a:pPr marL="0" lvl="1" indent="0">
              <a:buNone/>
            </a:pPr>
            <a:r>
              <a:rPr lang="en-US" sz="1400"/>
              <a:t>The threat of stolen bases forces pitchers to alter their strategies, often leading to more favorable matchups for batters.</a:t>
            </a:r>
          </a:p>
          <a:p>
            <a:pPr marL="0" indent="0">
              <a:spcBef>
                <a:spcPts val="2500"/>
              </a:spcBef>
              <a:buNone/>
            </a:pPr>
            <a:r>
              <a:rPr lang="en-US" sz="1400" b="1"/>
              <a:t>Close Game Dynamics</a:t>
            </a:r>
          </a:p>
          <a:p>
            <a:pPr marL="0" lvl="1" indent="0">
              <a:buNone/>
            </a:pPr>
            <a:r>
              <a:rPr lang="en-US" sz="1400"/>
              <a:t>In close games, the ability to steal bases becomes even more critical, potentially determining the game's outcome.</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2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27BD5-70AD-A0DA-9969-2A7940FAD72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Effect on Team Strategies and Planning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7CE3010-9092-F0FF-257A-4B407B5EAC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Incorporating Base-Stealers</a:t>
            </a:r>
          </a:p>
          <a:p>
            <a:pPr marL="0" lvl="1" indent="0">
              <a:buNone/>
            </a:pPr>
            <a:r>
              <a:rPr lang="en-US" sz="1400"/>
              <a:t>Effective teams strategically incorporate base-stealers to enhance their overall game strategy, improving scoring opportunities.</a:t>
            </a:r>
          </a:p>
          <a:p>
            <a:pPr marL="0" indent="0">
              <a:spcBef>
                <a:spcPts val="2500"/>
              </a:spcBef>
              <a:buNone/>
            </a:pPr>
            <a:r>
              <a:rPr lang="en-US" sz="1400" b="1"/>
              <a:t>Risk and Reward Balance</a:t>
            </a:r>
          </a:p>
          <a:p>
            <a:pPr marL="0" lvl="1" indent="0">
              <a:buNone/>
            </a:pPr>
            <a:r>
              <a:rPr lang="en-US" sz="1400"/>
              <a:t>Teams must assess the risks and rewards of stealing bases, adapting to different game situations and defensive setups.</a:t>
            </a:r>
          </a:p>
          <a:p>
            <a:pPr marL="0" indent="0">
              <a:spcBef>
                <a:spcPts val="2500"/>
              </a:spcBef>
              <a:buNone/>
            </a:pPr>
            <a:r>
              <a:rPr lang="en-US" sz="1400" b="1"/>
              <a:t>Game Situations Analysis</a:t>
            </a:r>
          </a:p>
          <a:p>
            <a:pPr marL="0" lvl="1" indent="0">
              <a:buNone/>
            </a:pPr>
            <a:r>
              <a:rPr lang="en-US" sz="1400"/>
              <a:t>Analyzing specific game situations allows teams to make informed decisions regarding base-stealing opportunities.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aseball Match">
            <a:extLst>
              <a:ext uri="{FF2B5EF4-FFF2-40B4-BE49-F238E27FC236}">
                <a16:creationId xmlns:a16="http://schemas.microsoft.com/office/drawing/2014/main" id="{A0C61FE7-EE23-4FFB-9C5D-8F8E069172B8}"/>
              </a:ext>
            </a:extLst>
          </p:cNvPr>
          <p:cNvPicPr>
            <a:picLocks noGrp="1" noChangeAspect="1"/>
          </p:cNvPicPr>
          <p:nvPr>
            <p:ph sz="half" idx="1"/>
          </p:nvPr>
        </p:nvPicPr>
        <p:blipFill>
          <a:blip r:embed="rId3"/>
          <a:srcRect l="26404" r="33916" b="-1"/>
          <a:stretch/>
        </p:blipFill>
        <p:spPr>
          <a:xfrm>
            <a:off x="8115300" y="10"/>
            <a:ext cx="4076700" cy="6857990"/>
          </a:xfrm>
          <a:prstGeom prst="rect">
            <a:avLst/>
          </a:prstGeom>
        </p:spPr>
      </p:pic>
    </p:spTree>
    <p:extLst>
      <p:ext uri="{BB962C8B-B14F-4D97-AF65-F5344CB8AC3E}">
        <p14:creationId xmlns:p14="http://schemas.microsoft.com/office/powerpoint/2010/main" val="445840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15D060-BCD3-0A2C-52D1-98F9DF7A5192}"/>
              </a:ext>
            </a:extLst>
          </p:cNvPr>
          <p:cNvSpPr>
            <a:spLocks noGrp="1"/>
          </p:cNvSpPr>
          <p:nvPr>
            <p:ph type="title"/>
          </p:nvPr>
        </p:nvSpPr>
        <p:spPr>
          <a:xfrm>
            <a:off x="704087" y="909637"/>
            <a:ext cx="4800600" cy="1307592"/>
          </a:xfrm>
        </p:spPr>
        <p:txBody>
          <a:bodyPr vert="horz" lIns="91440" tIns="45720" rIns="91440" bIns="45720" rtlCol="0" anchor="t">
            <a:normAutofit/>
          </a:bodyPr>
          <a:lstStyle/>
          <a:p>
            <a:pPr>
              <a:lnSpc>
                <a:spcPct val="90000"/>
              </a:lnSpc>
            </a:pPr>
            <a:r>
              <a:rPr lang="en-US"/>
              <a:t>Fan Perspectives and Excitement</a:t>
            </a:r>
          </a:p>
        </p:txBody>
      </p:sp>
      <p:cxnSp>
        <p:nvCxnSpPr>
          <p:cNvPr id="16" name="Straight Connector 15">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6451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948924C-EB98-74CE-331B-5327BC604B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9" y="2221992"/>
            <a:ext cx="4800600" cy="3739896"/>
          </a:xfrm>
        </p:spPr>
        <p:txBody>
          <a:bodyPr>
            <a:normAutofit/>
          </a:bodyPr>
          <a:lstStyle/>
          <a:p>
            <a:pPr marL="0" indent="0">
              <a:spcBef>
                <a:spcPts val="2500"/>
              </a:spcBef>
              <a:buNone/>
            </a:pPr>
            <a:r>
              <a:rPr lang="en-US" sz="1400" b="1"/>
              <a:t>Excitement of Stolen Bases</a:t>
            </a:r>
          </a:p>
          <a:p>
            <a:pPr marL="0" lvl="1" indent="0">
              <a:buNone/>
            </a:pPr>
            <a:r>
              <a:rPr lang="en-US" sz="1400"/>
              <a:t>Stolen bases create thrilling moments that excite fans and heighten the competitive atmosphere during games.</a:t>
            </a:r>
          </a:p>
          <a:p>
            <a:pPr marL="0" indent="0">
              <a:spcBef>
                <a:spcPts val="2500"/>
              </a:spcBef>
              <a:buNone/>
            </a:pPr>
            <a:r>
              <a:rPr lang="en-US" sz="1400" b="1"/>
              <a:t>Atmosphere in the Ballpark</a:t>
            </a:r>
          </a:p>
          <a:p>
            <a:pPr marL="0" lvl="1" indent="0">
              <a:buNone/>
            </a:pPr>
            <a:r>
              <a:rPr lang="en-US" sz="1400"/>
              <a:t>The successful execution of a stolen base can electrify the crowd and enhance the overall ballpark experience.</a:t>
            </a:r>
          </a:p>
        </p:txBody>
      </p:sp>
      <p:cxnSp>
        <p:nvCxnSpPr>
          <p:cNvPr id="18" name="Straight Connector 17">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464515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CD61281-ECFD-443C-AC9D-B2B5ABE0960D}"/>
              </a:ext>
            </a:extLst>
          </p:cNvPr>
          <p:cNvPicPr>
            <a:picLocks noGrp="1" noChangeAspect="1"/>
          </p:cNvPicPr>
          <p:nvPr>
            <p:ph sz="half" idx="1"/>
          </p:nvPr>
        </p:nvPicPr>
        <p:blipFill>
          <a:blip r:embed="rId3"/>
          <a:srcRect l="16929" r="33496"/>
          <a:stretch/>
        </p:blipFill>
        <p:spPr>
          <a:xfrm>
            <a:off x="6147816" y="10"/>
            <a:ext cx="6044184" cy="6857990"/>
          </a:xfrm>
          <a:prstGeom prst="rect">
            <a:avLst/>
          </a:prstGeom>
        </p:spPr>
      </p:pic>
    </p:spTree>
    <p:extLst>
      <p:ext uri="{BB962C8B-B14F-4D97-AF65-F5344CB8AC3E}">
        <p14:creationId xmlns:p14="http://schemas.microsoft.com/office/powerpoint/2010/main" val="678052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C2ED0687-FE6C-8818-103D-3AD9E572E4A9}"/>
              </a:ext>
            </a:extLst>
          </p:cNvPr>
          <p:cNvSpPr>
            <a:spLocks noGrp="1"/>
          </p:cNvSpPr>
          <p:nvPr>
            <p:ph type="ctrTitle"/>
          </p:nvPr>
        </p:nvSpPr>
        <p:spPr>
          <a:xfrm>
            <a:off x="695324" y="1145308"/>
            <a:ext cx="7600263" cy="4860947"/>
          </a:xfrm>
        </p:spPr>
        <p:txBody>
          <a:bodyPr anchor="b">
            <a:normAutofit/>
          </a:bodyPr>
          <a:lstStyle/>
          <a:p>
            <a:r>
              <a:rPr lang="en-US" sz="7600"/>
              <a:t>Modern Trends and Future Prospects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999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CD3040-8349-DB7B-BFCF-C87A656FDD95}"/>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Agenda Items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8457D37-B3A6-CA1C-8CD1-148EB11AD1ED}"/>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04088" y="2221994"/>
            <a:ext cx="6766560" cy="3739896"/>
          </a:xfrm>
        </p:spPr>
        <p:txBody>
          <a:bodyPr vert="horz" lIns="91440" tIns="45720" rIns="91440" bIns="45720" rtlCol="0">
            <a:normAutofit/>
          </a:bodyPr>
          <a:lstStyle/>
          <a:p>
            <a:r>
              <a:rPr lang="en-US"/>
              <a:t>History of Stolen Bases in MLB</a:t>
            </a:r>
          </a:p>
          <a:p>
            <a:r>
              <a:rPr lang="en-US"/>
              <a:t>Techniques and Strategies</a:t>
            </a:r>
          </a:p>
          <a:p>
            <a:r>
              <a:rPr lang="en-US"/>
              <a:t>Notable Players and Records</a:t>
            </a:r>
          </a:p>
          <a:p>
            <a:r>
              <a:rPr lang="en-US"/>
              <a:t>Impact on the Game</a:t>
            </a:r>
          </a:p>
          <a:p>
            <a:r>
              <a:rPr lang="en-US"/>
              <a:t>Modern Trends and Future Prospects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erial view of empty baseball diamond">
            <a:extLst>
              <a:ext uri="{FF2B5EF4-FFF2-40B4-BE49-F238E27FC236}">
                <a16:creationId xmlns:a16="http://schemas.microsoft.com/office/drawing/2014/main" id="{53A60D61-1FCC-47F0-BDA8-87F5183EC44A}"/>
              </a:ext>
            </a:extLst>
          </p:cNvPr>
          <p:cNvPicPr>
            <a:picLocks noGrp="1" noChangeAspect="1"/>
          </p:cNvPicPr>
          <p:nvPr>
            <p:ph sz="half" idx="1"/>
          </p:nvPr>
        </p:nvPicPr>
        <p:blipFill>
          <a:blip r:embed="rId3"/>
          <a:srcRect l="30536" r="29933"/>
          <a:stretch/>
        </p:blipFill>
        <p:spPr>
          <a:xfrm>
            <a:off x="8115300" y="10"/>
            <a:ext cx="4076700" cy="6857990"/>
          </a:xfrm>
          <a:prstGeom prst="rect">
            <a:avLst/>
          </a:prstGeom>
        </p:spPr>
      </p:pic>
    </p:spTree>
    <p:extLst>
      <p:ext uri="{BB962C8B-B14F-4D97-AF65-F5344CB8AC3E}">
        <p14:creationId xmlns:p14="http://schemas.microsoft.com/office/powerpoint/2010/main" val="351358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7C807A-BE0A-CC90-36F2-4328A56C648C}"/>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Current Trends in Stolen Bases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291AD22-2560-C30E-2709-CE6A380EFF0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Shift in Strategy</a:t>
            </a:r>
          </a:p>
          <a:p>
            <a:pPr marL="0" lvl="1" indent="0">
              <a:buNone/>
            </a:pPr>
            <a:r>
              <a:rPr lang="en-US" sz="1400"/>
              <a:t>Recent seasons reveal teams either embracing or avoiding stolen bases as part of their gameplay strategy.</a:t>
            </a:r>
          </a:p>
          <a:p>
            <a:pPr marL="0" indent="0">
              <a:spcBef>
                <a:spcPts val="2500"/>
              </a:spcBef>
              <a:buNone/>
            </a:pPr>
            <a:r>
              <a:rPr lang="en-US" sz="1400" b="1"/>
              <a:t>Frequency Changes</a:t>
            </a:r>
          </a:p>
          <a:p>
            <a:pPr marL="0" lvl="1" indent="0">
              <a:buNone/>
            </a:pPr>
            <a:r>
              <a:rPr lang="en-US" sz="1400"/>
              <a:t>An analysis of how the frequency of stolen bases has evolved over recent seasons, showing notable fluctuations.</a:t>
            </a:r>
          </a:p>
          <a:p>
            <a:pPr marL="0" indent="0">
              <a:spcBef>
                <a:spcPts val="2500"/>
              </a:spcBef>
              <a:buNone/>
            </a:pPr>
            <a:r>
              <a:rPr lang="en-US" sz="1400" b="1"/>
              <a:t>Future Predictions</a:t>
            </a:r>
          </a:p>
          <a:p>
            <a:pPr marL="0" lvl="1" indent="0">
              <a:buNone/>
            </a:pPr>
            <a:r>
              <a:rPr lang="en-US" sz="1400"/>
              <a:t>Understanding current trends is key to predicting future developments in stolen base strategies and team dynamics.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Shot of a businessman looking up at a fluctuating financial graph against a white background">
            <a:extLst>
              <a:ext uri="{FF2B5EF4-FFF2-40B4-BE49-F238E27FC236}">
                <a16:creationId xmlns:a16="http://schemas.microsoft.com/office/drawing/2014/main" id="{B3017184-3ED3-4C1E-BCFC-26807249310D}"/>
              </a:ext>
            </a:extLst>
          </p:cNvPr>
          <p:cNvPicPr>
            <a:picLocks noGrp="1" noChangeAspect="1"/>
          </p:cNvPicPr>
          <p:nvPr>
            <p:ph sz="half" idx="1"/>
          </p:nvPr>
        </p:nvPicPr>
        <p:blipFill>
          <a:blip r:embed="rId3"/>
          <a:srcRect l="44498" r="15823" b="-1"/>
          <a:stretch/>
        </p:blipFill>
        <p:spPr>
          <a:xfrm>
            <a:off x="8115300" y="10"/>
            <a:ext cx="4076700" cy="6857990"/>
          </a:xfrm>
          <a:prstGeom prst="rect">
            <a:avLst/>
          </a:prstGeom>
        </p:spPr>
      </p:pic>
    </p:spTree>
    <p:extLst>
      <p:ext uri="{BB962C8B-B14F-4D97-AF65-F5344CB8AC3E}">
        <p14:creationId xmlns:p14="http://schemas.microsoft.com/office/powerpoint/2010/main" val="405260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EFCFBF-C1D6-1AA5-2EE8-88ED82EA7859}"/>
              </a:ext>
            </a:extLst>
          </p:cNvPr>
          <p:cNvSpPr>
            <a:spLocks noGrp="1"/>
          </p:cNvSpPr>
          <p:nvPr>
            <p:ph type="title"/>
          </p:nvPr>
        </p:nvSpPr>
        <p:spPr>
          <a:xfrm>
            <a:off x="700088" y="909637"/>
            <a:ext cx="6400800" cy="1307592"/>
          </a:xfrm>
        </p:spPr>
        <p:txBody>
          <a:bodyPr vert="horz" lIns="91440" tIns="45720" rIns="91440" bIns="45720" rtlCol="0" anchor="t">
            <a:normAutofit/>
          </a:bodyPr>
          <a:lstStyle/>
          <a:p>
            <a:pPr>
              <a:lnSpc>
                <a:spcPct val="90000"/>
              </a:lnSpc>
            </a:pPr>
            <a:r>
              <a:rPr lang="en-US" sz="3400"/>
              <a:t>Technological Advancements and Analysis</a:t>
            </a:r>
          </a:p>
        </p:txBody>
      </p:sp>
      <p:cxnSp>
        <p:nvCxnSpPr>
          <p:cNvPr id="16" name="Straight Connector 15">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91B8E24-B8CB-3529-AB3D-A4262D16215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0088" y="2221992"/>
            <a:ext cx="6400800" cy="3739896"/>
          </a:xfrm>
        </p:spPr>
        <p:txBody>
          <a:bodyPr>
            <a:normAutofit/>
          </a:bodyPr>
          <a:lstStyle/>
          <a:p>
            <a:pPr marL="0" indent="0">
              <a:spcBef>
                <a:spcPts val="2500"/>
              </a:spcBef>
              <a:buNone/>
            </a:pPr>
            <a:r>
              <a:rPr lang="en-US" sz="1400" b="1"/>
              <a:t>Video Analysis Technology</a:t>
            </a:r>
          </a:p>
          <a:p>
            <a:pPr marL="0" lvl="1" indent="0">
              <a:buNone/>
            </a:pPr>
            <a:r>
              <a:rPr lang="en-US" sz="1400"/>
              <a:t>Video analysis technology provides teams with a detailed look at gameplay, enhancing their strategies for stolen bases.</a:t>
            </a:r>
          </a:p>
          <a:p>
            <a:pPr marL="0" indent="0">
              <a:spcBef>
                <a:spcPts val="2500"/>
              </a:spcBef>
              <a:buNone/>
            </a:pPr>
            <a:r>
              <a:rPr lang="en-US" sz="1400" b="1"/>
              <a:t>Player Tracking Systems</a:t>
            </a:r>
          </a:p>
          <a:p>
            <a:pPr marL="0" lvl="1" indent="0">
              <a:buNone/>
            </a:pPr>
            <a:r>
              <a:rPr lang="en-US" sz="1400"/>
              <a:t>Player tracking systems offer real-time data on player movements, contributing to better decision-making in stealing bases.</a:t>
            </a:r>
          </a:p>
          <a:p>
            <a:pPr marL="0" indent="0">
              <a:spcBef>
                <a:spcPts val="2500"/>
              </a:spcBef>
              <a:buNone/>
            </a:pPr>
            <a:r>
              <a:rPr lang="en-US" sz="1400" b="1"/>
              <a:t>Enhanced Performance Insights</a:t>
            </a:r>
          </a:p>
          <a:p>
            <a:pPr marL="0" lvl="1" indent="0">
              <a:buNone/>
            </a:pPr>
            <a:r>
              <a:rPr lang="en-US" sz="1400"/>
              <a:t>These technological advancements provide valuable insights that can enhance player performance and overall team strategies.</a:t>
            </a:r>
          </a:p>
        </p:txBody>
      </p:sp>
      <p:pic>
        <p:nvPicPr>
          <p:cNvPr id="5" name="Content Placeholder 4" descr="Lab Experiment">
            <a:extLst>
              <a:ext uri="{FF2B5EF4-FFF2-40B4-BE49-F238E27FC236}">
                <a16:creationId xmlns:a16="http://schemas.microsoft.com/office/drawing/2014/main" id="{2A8E1FC5-77DC-476F-B987-B8E307CED2E8}"/>
              </a:ext>
            </a:extLst>
          </p:cNvPr>
          <p:cNvPicPr>
            <a:picLocks noGrp="1" noChangeAspect="1"/>
          </p:cNvPicPr>
          <p:nvPr>
            <p:ph sz="half" idx="1"/>
          </p:nvPr>
        </p:nvPicPr>
        <p:blipFill>
          <a:blip r:embed="rId3"/>
          <a:stretch>
            <a:fillRect/>
          </a:stretch>
        </p:blipFill>
        <p:spPr>
          <a:xfrm>
            <a:off x="7487920" y="3400335"/>
            <a:ext cx="3903980" cy="2605906"/>
          </a:xfrm>
          <a:prstGeom prst="rect">
            <a:avLst/>
          </a:prstGeom>
        </p:spPr>
      </p:pic>
      <p:cxnSp>
        <p:nvCxnSpPr>
          <p:cNvPr id="18" name="Straight Connector 17">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207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5261B1-E9EA-39AD-D6A6-9AE9FEF182EF}"/>
              </a:ext>
            </a:extLst>
          </p:cNvPr>
          <p:cNvSpPr>
            <a:spLocks noGrp="1"/>
          </p:cNvSpPr>
          <p:nvPr>
            <p:ph type="title"/>
          </p:nvPr>
        </p:nvSpPr>
        <p:spPr>
          <a:xfrm>
            <a:off x="954823" y="1705460"/>
            <a:ext cx="4265763" cy="1593185"/>
          </a:xfrm>
        </p:spPr>
        <p:txBody>
          <a:bodyPr anchor="t">
            <a:normAutofit/>
          </a:bodyPr>
          <a:lstStyle/>
          <a:p>
            <a:pPr>
              <a:lnSpc>
                <a:spcPct val="90000"/>
              </a:lnSpc>
            </a:pPr>
            <a:r>
              <a:rPr lang="en-US" sz="3600"/>
              <a:t>Future Potential and Changes in MLB Rules</a:t>
            </a:r>
          </a:p>
        </p:txBody>
      </p:sp>
      <p:sp>
        <p:nvSpPr>
          <p:cNvPr id="3" name="Content Placeholder 2">
            <a:extLst>
              <a:ext uri="{FF2B5EF4-FFF2-40B4-BE49-F238E27FC236}">
                <a16:creationId xmlns:a16="http://schemas.microsoft.com/office/drawing/2014/main" id="{A8116C78-5693-9675-604A-59A20CB58BB3}"/>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1796458"/>
            <a:ext cx="5483190" cy="4457453"/>
          </a:xfrm>
        </p:spPr>
        <p:txBody>
          <a:bodyPr>
            <a:normAutofit/>
          </a:bodyPr>
          <a:lstStyle/>
          <a:p>
            <a:pPr marL="0" indent="0">
              <a:spcBef>
                <a:spcPts val="2500"/>
              </a:spcBef>
              <a:buNone/>
            </a:pPr>
            <a:r>
              <a:rPr lang="en-US" sz="1400" b="1"/>
              <a:t>Impact on Stealing Bases</a:t>
            </a:r>
          </a:p>
          <a:p>
            <a:pPr marL="0" lvl="1" indent="0">
              <a:buNone/>
            </a:pPr>
            <a:r>
              <a:rPr lang="en-US" sz="1400"/>
              <a:t>Proposed changes in MLB rules could significantly affect the strategies around stealing bases, altering gameplay dynamics.</a:t>
            </a:r>
          </a:p>
          <a:p>
            <a:pPr marL="0" indent="0">
              <a:spcBef>
                <a:spcPts val="2500"/>
              </a:spcBef>
              <a:buNone/>
            </a:pPr>
            <a:r>
              <a:rPr lang="en-US" sz="1400" b="1"/>
              <a:t>Modifications to Pitching Rules</a:t>
            </a:r>
          </a:p>
          <a:p>
            <a:pPr marL="0" lvl="1" indent="0">
              <a:buNone/>
            </a:pPr>
            <a:r>
              <a:rPr lang="en-US" sz="1400"/>
              <a:t>Changes to pitching rules are under discussion, which could influence pitcher behavior and batter strategies.</a:t>
            </a:r>
          </a:p>
          <a:p>
            <a:pPr marL="0" indent="0">
              <a:spcBef>
                <a:spcPts val="2500"/>
              </a:spcBef>
              <a:buNone/>
            </a:pPr>
            <a:r>
              <a:rPr lang="en-US" sz="1400" b="1"/>
              <a:t>Base Size Adjustments</a:t>
            </a:r>
          </a:p>
          <a:p>
            <a:pPr marL="0" lvl="1" indent="0">
              <a:buNone/>
            </a:pPr>
            <a:r>
              <a:rPr lang="en-US" sz="1400"/>
              <a:t>Adjustments to base sizes are being considered, which could impact runners' speed and safety on the field.</a:t>
            </a:r>
          </a:p>
        </p:txBody>
      </p:sp>
      <p:cxnSp>
        <p:nvCxnSpPr>
          <p:cNvPr id="10" name="Straight Connector 9">
            <a:extLst>
              <a:ext uri="{FF2B5EF4-FFF2-40B4-BE49-F238E27FC236}">
                <a16:creationId xmlns:a16="http://schemas.microsoft.com/office/drawing/2014/main" id="{F6DB4BEA-22D1-9BE0-1F06-BAFE567B5E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435170"/>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7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F7664C73-5A7B-DE6B-2E87-32EB1ABC59CD}"/>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D79B97B4-4C78-B457-D1E9-240D7FF27926}"/>
              </a:ext>
            </a:extLst>
          </p:cNvPr>
          <p:cNvGraphicFramePr>
            <a:graphicFrameLocks noGrp="1"/>
          </p:cNvGraphicFramePr>
          <p:nvPr>
            <p:ph idx="1"/>
            <p:extLst>
              <p:ext uri="{D42A27DB-BD31-4B8C-83A1-F6EECF244321}">
                <p14:modId xmlns:p14="http://schemas.microsoft.com/office/powerpoint/2010/main" val="174047039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3038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AEEC8EA-5245-F625-B29D-459889B723DB}"/>
              </a:ext>
            </a:extLst>
          </p:cNvPr>
          <p:cNvSpPr>
            <a:spLocks noGrp="1"/>
          </p:cNvSpPr>
          <p:nvPr>
            <p:ph type="ctrTitle"/>
          </p:nvPr>
        </p:nvSpPr>
        <p:spPr>
          <a:xfrm>
            <a:off x="695324" y="1145308"/>
            <a:ext cx="7600263" cy="4860947"/>
          </a:xfrm>
        </p:spPr>
        <p:txBody>
          <a:bodyPr anchor="b">
            <a:normAutofit/>
          </a:bodyPr>
          <a:lstStyle/>
          <a:p>
            <a:r>
              <a:rPr lang="en-US" sz="7600"/>
              <a:t>History of Stolen Bases in MLB</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24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588644-3C74-6557-6C2A-8D1AC5F5137E}"/>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Origins of the Stolen Base Rule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8B42D5E-7E86-D503-F7BE-CC6A38C2715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Historical Context</a:t>
            </a:r>
          </a:p>
          <a:p>
            <a:pPr marL="0" lvl="1" indent="0">
              <a:buNone/>
            </a:pPr>
            <a:r>
              <a:rPr lang="en-US" sz="1400"/>
              <a:t>The concept of stealing bases emerged in the late 19th century as players sought strategic advantages in baseball.</a:t>
            </a:r>
          </a:p>
          <a:p>
            <a:pPr marL="0" indent="0">
              <a:spcBef>
                <a:spcPts val="2500"/>
              </a:spcBef>
              <a:buNone/>
            </a:pPr>
            <a:r>
              <a:rPr lang="en-US" sz="1400" b="1"/>
              <a:t>Strategic Advantage</a:t>
            </a:r>
          </a:p>
          <a:p>
            <a:pPr marL="0" lvl="1" indent="0">
              <a:buNone/>
            </a:pPr>
            <a:r>
              <a:rPr lang="en-US" sz="1400"/>
              <a:t>Players realized that advancing bases could significantly improve their chances of scoring, adding a layer of strategy to the game.</a:t>
            </a:r>
          </a:p>
          <a:p>
            <a:pPr marL="0" indent="0">
              <a:spcBef>
                <a:spcPts val="2500"/>
              </a:spcBef>
              <a:buNone/>
            </a:pPr>
            <a:r>
              <a:rPr lang="en-US" sz="1400" b="1"/>
              <a:t>Rule Establishment</a:t>
            </a:r>
          </a:p>
          <a:p>
            <a:pPr marL="0" lvl="1" indent="0">
              <a:buNone/>
            </a:pPr>
            <a:r>
              <a:rPr lang="en-US" sz="1400"/>
              <a:t>The official stolen base rule was established to promote dynamic play and enhance the excitement of the game.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Home plate on a baseball field with selective focusSee other images from the Baseball Field Series:">
            <a:extLst>
              <a:ext uri="{FF2B5EF4-FFF2-40B4-BE49-F238E27FC236}">
                <a16:creationId xmlns:a16="http://schemas.microsoft.com/office/drawing/2014/main" id="{16BD4C30-1404-4E82-8572-38611226C857}"/>
              </a:ext>
            </a:extLst>
          </p:cNvPr>
          <p:cNvPicPr>
            <a:picLocks noGrp="1" noChangeAspect="1"/>
          </p:cNvPicPr>
          <p:nvPr>
            <p:ph sz="half" idx="1"/>
          </p:nvPr>
        </p:nvPicPr>
        <p:blipFill>
          <a:blip r:embed="rId3"/>
          <a:srcRect l="38734" r="21586" b="-1"/>
          <a:stretch/>
        </p:blipFill>
        <p:spPr>
          <a:xfrm>
            <a:off x="8115300" y="10"/>
            <a:ext cx="4076700" cy="6857990"/>
          </a:xfrm>
          <a:prstGeom prst="rect">
            <a:avLst/>
          </a:prstGeom>
        </p:spPr>
      </p:pic>
    </p:spTree>
    <p:extLst>
      <p:ext uri="{BB962C8B-B14F-4D97-AF65-F5344CB8AC3E}">
        <p14:creationId xmlns:p14="http://schemas.microsoft.com/office/powerpoint/2010/main" val="1967408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C253C-1E1B-D499-8B5D-61429B944D93}"/>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Evolution of the Strategy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46F1C94-94FF-AB30-0CC7-C2E3119D47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Historical Strategies</a:t>
            </a:r>
          </a:p>
          <a:p>
            <a:pPr marL="0" lvl="1" indent="0">
              <a:buNone/>
            </a:pPr>
            <a:r>
              <a:rPr lang="en-US" sz="1400"/>
              <a:t>The strategies for stolen bases have evolved significantly as the game of baseball has changed over the years, adapting to new challenges.</a:t>
            </a:r>
          </a:p>
          <a:p>
            <a:pPr marL="0" indent="0">
              <a:spcBef>
                <a:spcPts val="2500"/>
              </a:spcBef>
              <a:buNone/>
            </a:pPr>
            <a:r>
              <a:rPr lang="en-US" sz="1400" b="1"/>
              <a:t>Importance of Speed</a:t>
            </a:r>
          </a:p>
          <a:p>
            <a:pPr marL="0" lvl="1" indent="0">
              <a:buNone/>
            </a:pPr>
            <a:r>
              <a:rPr lang="en-US" sz="1400"/>
              <a:t>Teams now prioritize speed and agility in players, recognizing these traits as crucial for successfully stealing bases.</a:t>
            </a:r>
          </a:p>
          <a:p>
            <a:pPr marL="0" indent="0">
              <a:spcBef>
                <a:spcPts val="2500"/>
              </a:spcBef>
              <a:buNone/>
            </a:pPr>
            <a:r>
              <a:rPr lang="en-US" sz="1400" b="1"/>
              <a:t>Sophisticated Tactics</a:t>
            </a:r>
          </a:p>
          <a:p>
            <a:pPr marL="0" lvl="1" indent="0">
              <a:buNone/>
            </a:pPr>
            <a:r>
              <a:rPr lang="en-US" sz="1400"/>
              <a:t>Developing sophisticated tactics has become essential for maximizing the chances of success when attempting to steal bases in modern baseball.</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Full length shot of a young baseball player reaching base during a game on the field">
            <a:extLst>
              <a:ext uri="{FF2B5EF4-FFF2-40B4-BE49-F238E27FC236}">
                <a16:creationId xmlns:a16="http://schemas.microsoft.com/office/drawing/2014/main" id="{9EA57798-9F52-4E14-84EA-FAF17EC5EB4B}"/>
              </a:ext>
            </a:extLst>
          </p:cNvPr>
          <p:cNvPicPr>
            <a:picLocks noGrp="1" noChangeAspect="1"/>
          </p:cNvPicPr>
          <p:nvPr>
            <p:ph sz="half" idx="1"/>
          </p:nvPr>
        </p:nvPicPr>
        <p:blipFill>
          <a:blip r:embed="rId3"/>
          <a:srcRect l="26984" r="36458"/>
          <a:stretch/>
        </p:blipFill>
        <p:spPr>
          <a:xfrm>
            <a:off x="8115300" y="10"/>
            <a:ext cx="4076700" cy="6857990"/>
          </a:xfrm>
          <a:prstGeom prst="rect">
            <a:avLst/>
          </a:prstGeom>
        </p:spPr>
      </p:pic>
    </p:spTree>
    <p:extLst>
      <p:ext uri="{BB962C8B-B14F-4D97-AF65-F5344CB8AC3E}">
        <p14:creationId xmlns:p14="http://schemas.microsoft.com/office/powerpoint/2010/main" val="1541905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11B8C-4ED1-3DC4-E115-CF13BD351925}"/>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Historical Milestones and Memorable Moments</a:t>
            </a:r>
          </a:p>
        </p:txBody>
      </p:sp>
      <p:pic>
        <p:nvPicPr>
          <p:cNvPr id="5" name="Content Placeholder 4" descr="Batting a baseball">
            <a:extLst>
              <a:ext uri="{FF2B5EF4-FFF2-40B4-BE49-F238E27FC236}">
                <a16:creationId xmlns:a16="http://schemas.microsoft.com/office/drawing/2014/main" id="{2263F4E3-6F89-44F4-8640-9797A489CA3E}"/>
              </a:ext>
            </a:extLst>
          </p:cNvPr>
          <p:cNvPicPr>
            <a:picLocks noGrp="1" noChangeAspect="1"/>
          </p:cNvPicPr>
          <p:nvPr>
            <p:ph sz="half" idx="1"/>
          </p:nvPr>
        </p:nvPicPr>
        <p:blipFill>
          <a:blip r:embed="rId3"/>
          <a:srcRect l="14742" r="44577" b="-1"/>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DB9CEAE-7F76-0EFD-9830-3F1B9B9012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Record-Breaking Performances</a:t>
            </a:r>
          </a:p>
          <a:p>
            <a:pPr marL="0" lvl="1" indent="0">
              <a:buNone/>
            </a:pPr>
            <a:r>
              <a:rPr lang="en-US" sz="1400"/>
              <a:t>Several players have set records for stolen bases, showcasing their speed and tactical prowess on the field.</a:t>
            </a:r>
          </a:p>
          <a:p>
            <a:pPr marL="0" indent="0">
              <a:spcBef>
                <a:spcPts val="2500"/>
              </a:spcBef>
              <a:buNone/>
            </a:pPr>
            <a:r>
              <a:rPr lang="en-US" sz="1400" b="1"/>
              <a:t>Unforgettable Moments</a:t>
            </a:r>
          </a:p>
          <a:p>
            <a:pPr marL="0" lvl="1" indent="0">
              <a:buNone/>
            </a:pPr>
            <a:r>
              <a:rPr lang="en-US" sz="1400"/>
              <a:t>Memorable moments in baseball history have highlighted thrilling stolen bases that left fans in awe and excitement.</a:t>
            </a:r>
          </a:p>
          <a:p>
            <a:pPr marL="0" indent="0">
              <a:spcBef>
                <a:spcPts val="2500"/>
              </a:spcBef>
              <a:buNone/>
            </a:pPr>
            <a:r>
              <a:rPr lang="en-US" sz="1400" b="1"/>
              <a:t>The Thrill of the Steal</a:t>
            </a:r>
          </a:p>
          <a:p>
            <a:pPr marL="0" lvl="1" indent="0">
              <a:buNone/>
            </a:pPr>
            <a:r>
              <a:rPr lang="en-US" sz="1400"/>
              <a:t>The excitement of stealing a base adds intense drama to the game, captivating fans and creating unforgettable experiences.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270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1115CA7-21E0-E25D-22E1-6F59220FDA29}"/>
              </a:ext>
            </a:extLst>
          </p:cNvPr>
          <p:cNvSpPr>
            <a:spLocks noGrp="1"/>
          </p:cNvSpPr>
          <p:nvPr>
            <p:ph type="ctrTitle"/>
          </p:nvPr>
        </p:nvSpPr>
        <p:spPr>
          <a:xfrm>
            <a:off x="695324" y="1145308"/>
            <a:ext cx="7600263" cy="4860947"/>
          </a:xfrm>
        </p:spPr>
        <p:txBody>
          <a:bodyPr anchor="b">
            <a:normAutofit/>
          </a:bodyPr>
          <a:lstStyle/>
          <a:p>
            <a:r>
              <a:rPr lang="en-US" sz="7600"/>
              <a:t>Techniques and Strategies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046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049A1-48C8-6A57-C570-CF94073C5DBE}"/>
              </a:ext>
            </a:extLst>
          </p:cNvPr>
          <p:cNvSpPr>
            <a:spLocks noGrp="1"/>
          </p:cNvSpPr>
          <p:nvPr>
            <p:ph type="title"/>
          </p:nvPr>
        </p:nvSpPr>
        <p:spPr>
          <a:xfrm>
            <a:off x="704088" y="914401"/>
            <a:ext cx="6766560" cy="1307592"/>
          </a:xfrm>
        </p:spPr>
        <p:txBody>
          <a:bodyPr vert="horz" lIns="91440" tIns="45720" rIns="91440" bIns="45720" rtlCol="0" anchor="t">
            <a:normAutofit/>
          </a:bodyPr>
          <a:lstStyle/>
          <a:p>
            <a:r>
              <a:rPr lang="en-US"/>
              <a:t>Basics of Stealing a Base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8B964AC-8A2F-1126-318A-19575DB1378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Reading the Pitcher and Catcher</a:t>
            </a:r>
          </a:p>
          <a:p>
            <a:pPr marL="0" lvl="1" indent="0">
              <a:buNone/>
            </a:pPr>
            <a:r>
              <a:rPr lang="en-US" sz="1400"/>
              <a:t>Successful base stealing starts with observing the pitcher and catcher to anticipate their movements and reactions.</a:t>
            </a:r>
          </a:p>
          <a:p>
            <a:pPr marL="0" indent="0">
              <a:spcBef>
                <a:spcPts val="2500"/>
              </a:spcBef>
              <a:buNone/>
            </a:pPr>
            <a:r>
              <a:rPr lang="en-US" sz="1400" b="1"/>
              <a:t>Taking an Aggressive Lead</a:t>
            </a:r>
          </a:p>
          <a:p>
            <a:pPr marL="0" lvl="1" indent="0">
              <a:buNone/>
            </a:pPr>
            <a:r>
              <a:rPr lang="en-US" sz="1400"/>
              <a:t>An aggressive lead off the base is crucial for increasing the chances of a successful steal. It requires confidence and good judgment.</a:t>
            </a:r>
          </a:p>
          <a:p>
            <a:pPr marL="0" indent="0">
              <a:spcBef>
                <a:spcPts val="2500"/>
              </a:spcBef>
              <a:buNone/>
            </a:pPr>
            <a:r>
              <a:rPr lang="en-US" sz="1400" b="1"/>
              <a:t>Quick and Powerful Sprint</a:t>
            </a:r>
          </a:p>
          <a:p>
            <a:pPr marL="0" lvl="1" indent="0">
              <a:buNone/>
            </a:pPr>
            <a:r>
              <a:rPr lang="en-US" sz="1400"/>
              <a:t>Timing and speed are essential when making the sprint towards the next base. A powerful start can make a significant difference.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aseball gloves">
            <a:extLst>
              <a:ext uri="{FF2B5EF4-FFF2-40B4-BE49-F238E27FC236}">
                <a16:creationId xmlns:a16="http://schemas.microsoft.com/office/drawing/2014/main" id="{B7DDCDEE-1D93-4F58-8AF9-DBEE3C15E4CC}"/>
              </a:ext>
            </a:extLst>
          </p:cNvPr>
          <p:cNvPicPr>
            <a:picLocks noGrp="1" noChangeAspect="1"/>
          </p:cNvPicPr>
          <p:nvPr>
            <p:ph sz="half" idx="1"/>
          </p:nvPr>
        </p:nvPicPr>
        <p:blipFill>
          <a:blip r:embed="rId3"/>
          <a:srcRect l="27688" r="32632" b="-1"/>
          <a:stretch/>
        </p:blipFill>
        <p:spPr>
          <a:xfrm>
            <a:off x="8115300" y="10"/>
            <a:ext cx="4076700" cy="6857990"/>
          </a:xfrm>
          <a:prstGeom prst="rect">
            <a:avLst/>
          </a:prstGeom>
        </p:spPr>
      </p:pic>
    </p:spTree>
    <p:extLst>
      <p:ext uri="{BB962C8B-B14F-4D97-AF65-F5344CB8AC3E}">
        <p14:creationId xmlns:p14="http://schemas.microsoft.com/office/powerpoint/2010/main" val="3877278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D582F-D79C-BBF1-1852-401FEC88000C}"/>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Key Techniques Used by Successful Base Stealers</a:t>
            </a:r>
          </a:p>
        </p:txBody>
      </p:sp>
      <p:pic>
        <p:nvPicPr>
          <p:cNvPr id="5" name="Content Placeholder 4" descr="Father teaching son to play baseball">
            <a:extLst>
              <a:ext uri="{FF2B5EF4-FFF2-40B4-BE49-F238E27FC236}">
                <a16:creationId xmlns:a16="http://schemas.microsoft.com/office/drawing/2014/main" id="{206BD00C-FFAF-4DEE-A1FF-73219DDA38A5}"/>
              </a:ext>
            </a:extLst>
          </p:cNvPr>
          <p:cNvPicPr>
            <a:picLocks noGrp="1" noChangeAspect="1"/>
          </p:cNvPicPr>
          <p:nvPr>
            <p:ph sz="half" idx="1"/>
          </p:nvPr>
        </p:nvPicPr>
        <p:blipFill>
          <a:blip r:embed="rId3"/>
          <a:srcRect l="22438" r="36730" b="2"/>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1C14928-5148-7C08-66C5-AFD97A2FCDA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Varying Lead Distance</a:t>
            </a:r>
          </a:p>
          <a:p>
            <a:pPr marL="0" lvl="1" indent="0">
              <a:buNone/>
            </a:pPr>
            <a:r>
              <a:rPr lang="en-US" sz="1400"/>
              <a:t>Successful base stealers adjust their lead distance to keep pitchers guessing and create opportunities for stealing bases.</a:t>
            </a:r>
          </a:p>
          <a:p>
            <a:pPr marL="0" indent="0">
              <a:spcBef>
                <a:spcPts val="2500"/>
              </a:spcBef>
              <a:buNone/>
            </a:pPr>
            <a:r>
              <a:rPr lang="en-US" sz="1400" b="1"/>
              <a:t>Deceptive Movements</a:t>
            </a:r>
          </a:p>
          <a:p>
            <a:pPr marL="0" lvl="1" indent="0">
              <a:buNone/>
            </a:pPr>
            <a:r>
              <a:rPr lang="en-US" sz="1400"/>
              <a:t>Using deceptive movements, base stealers can trick the pitcher and infielders, increasing their chances of a successful steal.</a:t>
            </a:r>
          </a:p>
          <a:p>
            <a:pPr marL="0" indent="0">
              <a:spcBef>
                <a:spcPts val="2500"/>
              </a:spcBef>
              <a:buNone/>
            </a:pPr>
            <a:r>
              <a:rPr lang="en-US" sz="1400" b="1"/>
              <a:t>Capitalizing on Pitchers’ Tendencies</a:t>
            </a:r>
          </a:p>
          <a:p>
            <a:pPr marL="0" lvl="1" indent="0">
              <a:buNone/>
            </a:pPr>
            <a:r>
              <a:rPr lang="en-US" sz="1400"/>
              <a:t>Successful base stealers study pitchers' habits to exploit their weaknesses, timing their steals perfectly.</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21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2040</Words>
  <Application>Microsoft Macintosh PowerPoint</Application>
  <PresentationFormat>Widescreen</PresentationFormat>
  <Paragraphs>167</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Bierstadt</vt:lpstr>
      <vt:lpstr>Calisto MT</vt:lpstr>
      <vt:lpstr>Univers Condensed</vt:lpstr>
      <vt:lpstr>ChronicleVTI</vt:lpstr>
      <vt:lpstr>MLB Stolen Bases: Strategy, Records, and Impact on the Game</vt:lpstr>
      <vt:lpstr>Agenda Items</vt:lpstr>
      <vt:lpstr>History of Stolen Bases in MLB</vt:lpstr>
      <vt:lpstr>Origins of the Stolen Base Rule</vt:lpstr>
      <vt:lpstr>Evolution of the Strategy</vt:lpstr>
      <vt:lpstr>Historical Milestones and Memorable Moments</vt:lpstr>
      <vt:lpstr>Techniques and Strategies</vt:lpstr>
      <vt:lpstr>Basics of Stealing a Base</vt:lpstr>
      <vt:lpstr>Key Techniques Used by Successful Base Stealers</vt:lpstr>
      <vt:lpstr>Defensive Strategies to Prevent Stolen Bases</vt:lpstr>
      <vt:lpstr>Notable Players and Records</vt:lpstr>
      <vt:lpstr>Top Base Stealers in MLB History</vt:lpstr>
      <vt:lpstr>Record-Breaking Performances</vt:lpstr>
      <vt:lpstr>Profiles of Legendary Base Stealers</vt:lpstr>
      <vt:lpstr>Impact on the Game</vt:lpstr>
      <vt:lpstr>Influence on Game Outcomes</vt:lpstr>
      <vt:lpstr>Effect on Team Strategies and Planning</vt:lpstr>
      <vt:lpstr>Fan Perspectives and Excitement</vt:lpstr>
      <vt:lpstr>Modern Trends and Future Prospects</vt:lpstr>
      <vt:lpstr>Current Trends in Stolen Bases</vt:lpstr>
      <vt:lpstr>Technological Advancements and Analysis</vt:lpstr>
      <vt:lpstr>Future Potential and Changes in MLB Rules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Caroline Dunn</dc:creator>
  <cp:lastModifiedBy>Caroline Dunn</cp:lastModifiedBy>
  <cp:revision>1</cp:revision>
  <dcterms:created xsi:type="dcterms:W3CDTF">2025-05-05T17:00:53Z</dcterms:created>
  <dcterms:modified xsi:type="dcterms:W3CDTF">2025-05-05T17:06:22Z</dcterms:modified>
</cp:coreProperties>
</file>